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5" r:id="rId4"/>
    <p:sldId id="266" r:id="rId5"/>
    <p:sldId id="268" r:id="rId6"/>
    <p:sldId id="269" r:id="rId7"/>
    <p:sldId id="286" r:id="rId8"/>
    <p:sldId id="287" r:id="rId9"/>
    <p:sldId id="270" r:id="rId10"/>
    <p:sldId id="259" r:id="rId11"/>
    <p:sldId id="271" r:id="rId12"/>
    <p:sldId id="260" r:id="rId13"/>
    <p:sldId id="272" r:id="rId14"/>
    <p:sldId id="273" r:id="rId15"/>
    <p:sldId id="274" r:id="rId16"/>
    <p:sldId id="275" r:id="rId17"/>
    <p:sldId id="276" r:id="rId18"/>
    <p:sldId id="277" r:id="rId19"/>
    <p:sldId id="278" r:id="rId20"/>
    <p:sldId id="279" r:id="rId21"/>
    <p:sldId id="280" r:id="rId22"/>
    <p:sldId id="281" r:id="rId23"/>
    <p:sldId id="282" r:id="rId24"/>
    <p:sldId id="261" r:id="rId25"/>
    <p:sldId id="283" r:id="rId26"/>
    <p:sldId id="262" r:id="rId27"/>
    <p:sldId id="284" r:id="rId28"/>
    <p:sldId id="263" r:id="rId29"/>
    <p:sldId id="285" r:id="rId30"/>
    <p:sldId id="264"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5" d="100"/>
          <a:sy n="115" d="100"/>
        </p:scale>
        <p:origin x="37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12/1/2020</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12/1/2020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12/1/2020</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A7055-6942-416C-B29A-FB5F048433C4}"/>
              </a:ext>
            </a:extLst>
          </p:cNvPr>
          <p:cNvSpPr>
            <a:spLocks noGrp="1"/>
          </p:cNvSpPr>
          <p:nvPr>
            <p:ph type="ctrTitle"/>
          </p:nvPr>
        </p:nvSpPr>
        <p:spPr/>
        <p:txBody>
          <a:bodyPr/>
          <a:lstStyle/>
          <a:p>
            <a:r>
              <a:rPr lang="en-US" dirty="0"/>
              <a:t>Android Device Risk Assessment Tool</a:t>
            </a:r>
          </a:p>
        </p:txBody>
      </p:sp>
      <p:sp>
        <p:nvSpPr>
          <p:cNvPr id="3" name="Subtitle 2">
            <a:extLst>
              <a:ext uri="{FF2B5EF4-FFF2-40B4-BE49-F238E27FC236}">
                <a16:creationId xmlns:a16="http://schemas.microsoft.com/office/drawing/2014/main" id="{47CD6B3F-3D0F-421D-978A-696813844336}"/>
              </a:ext>
            </a:extLst>
          </p:cNvPr>
          <p:cNvSpPr>
            <a:spLocks noGrp="1"/>
          </p:cNvSpPr>
          <p:nvPr>
            <p:ph type="subTitle" idx="1"/>
          </p:nvPr>
        </p:nvSpPr>
        <p:spPr/>
        <p:txBody>
          <a:bodyPr>
            <a:normAutofit/>
          </a:bodyPr>
          <a:lstStyle/>
          <a:p>
            <a:r>
              <a:rPr lang="en-US" dirty="0"/>
              <a:t>Using Common Permissions to Identify Applications Used in Intimate Partner Violence</a:t>
            </a:r>
          </a:p>
          <a:p>
            <a:r>
              <a:rPr lang="en-US" sz="1400" dirty="0"/>
              <a:t>Kathryn Reardon</a:t>
            </a:r>
          </a:p>
          <a:p>
            <a:r>
              <a:rPr lang="en-US" sz="1400" dirty="0"/>
              <a:t>December 1, 2020</a:t>
            </a:r>
          </a:p>
        </p:txBody>
      </p:sp>
    </p:spTree>
    <p:extLst>
      <p:ext uri="{BB962C8B-B14F-4D97-AF65-F5344CB8AC3E}">
        <p14:creationId xmlns:p14="http://schemas.microsoft.com/office/powerpoint/2010/main" val="1364339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3715C-B1DA-4A49-BABD-457FED8E3F19}"/>
              </a:ext>
            </a:extLst>
          </p:cNvPr>
          <p:cNvSpPr>
            <a:spLocks noGrp="1"/>
          </p:cNvSpPr>
          <p:nvPr>
            <p:ph type="title"/>
          </p:nvPr>
        </p:nvSpPr>
        <p:spPr/>
        <p:txBody>
          <a:bodyPr/>
          <a:lstStyle/>
          <a:p>
            <a:r>
              <a:rPr lang="en-US" dirty="0"/>
              <a:t>Dataset Description</a:t>
            </a:r>
          </a:p>
        </p:txBody>
      </p:sp>
      <p:sp>
        <p:nvSpPr>
          <p:cNvPr id="3" name="Content Placeholder 2">
            <a:extLst>
              <a:ext uri="{FF2B5EF4-FFF2-40B4-BE49-F238E27FC236}">
                <a16:creationId xmlns:a16="http://schemas.microsoft.com/office/drawing/2014/main" id="{2C8F3ADF-10C7-4982-AD73-92E553E3AB61}"/>
              </a:ext>
            </a:extLst>
          </p:cNvPr>
          <p:cNvSpPr>
            <a:spLocks noGrp="1"/>
          </p:cNvSpPr>
          <p:nvPr>
            <p:ph sz="half" idx="1"/>
          </p:nvPr>
        </p:nvSpPr>
        <p:spPr/>
        <p:txBody>
          <a:bodyPr>
            <a:normAutofit fontScale="77500" lnSpcReduction="20000"/>
          </a:bodyPr>
          <a:lstStyle/>
          <a:p>
            <a:r>
              <a:rPr lang="en-US" dirty="0"/>
              <a:t>20 known spyware applications found in other studies and through search engines:</a:t>
            </a:r>
          </a:p>
          <a:p>
            <a:pPr marL="0" indent="0">
              <a:buNone/>
            </a:pPr>
            <a:r>
              <a:rPr lang="en-US" dirty="0"/>
              <a:t>AllTracker Anti-Theft	iKeyMonitor</a:t>
            </a:r>
          </a:p>
          <a:p>
            <a:pPr marL="0" indent="0">
              <a:buNone/>
            </a:pPr>
            <a:r>
              <a:rPr lang="en-US" dirty="0"/>
              <a:t>Android Monitors		IP Webcam</a:t>
            </a:r>
          </a:p>
          <a:p>
            <a:pPr marL="0" indent="0">
              <a:buNone/>
            </a:pPr>
            <a:r>
              <a:rPr lang="en-US" dirty="0"/>
              <a:t>Cell Tracker Kids		iSpyoo</a:t>
            </a:r>
          </a:p>
          <a:p>
            <a:pPr marL="0" indent="0">
              <a:buNone/>
            </a:pPr>
            <a:r>
              <a:rPr lang="en-US" dirty="0"/>
              <a:t>Cerberus			Mrecorder</a:t>
            </a:r>
          </a:p>
          <a:p>
            <a:pPr marL="0" indent="0">
              <a:buNone/>
            </a:pPr>
            <a:r>
              <a:rPr lang="en-US" dirty="0"/>
              <a:t>Clone WhatsWeb Pro	Screen Recorder</a:t>
            </a:r>
          </a:p>
          <a:p>
            <a:pPr marL="0" indent="0">
              <a:buNone/>
            </a:pPr>
            <a:r>
              <a:rPr lang="en-US" dirty="0"/>
              <a:t>Control by SMS		SMS Forwarder</a:t>
            </a:r>
          </a:p>
          <a:p>
            <a:pPr marL="0" indent="0">
              <a:buNone/>
            </a:pPr>
            <a:r>
              <a:rPr lang="en-US" dirty="0"/>
              <a:t>FamiSafe			Spy GPS SMS Call Controller</a:t>
            </a:r>
          </a:p>
          <a:p>
            <a:pPr marL="0" indent="0">
              <a:buNone/>
            </a:pPr>
            <a:r>
              <a:rPr lang="en-US" dirty="0"/>
              <a:t>Girlfriend Cell Tracker	Spy To Mobile</a:t>
            </a:r>
          </a:p>
          <a:p>
            <a:pPr marL="0" indent="0">
              <a:buNone/>
            </a:pPr>
            <a:r>
              <a:rPr lang="en-US" dirty="0"/>
              <a:t>Highster Mobile		TrackView</a:t>
            </a:r>
          </a:p>
          <a:p>
            <a:pPr marL="0" indent="0">
              <a:buNone/>
            </a:pPr>
            <a:r>
              <a:rPr lang="en-US" dirty="0"/>
              <a:t>Hoverwatch			Unseen – No Last Seen</a:t>
            </a:r>
          </a:p>
          <a:p>
            <a:pPr marL="0" indent="0">
              <a:buNone/>
            </a:pPr>
            <a:endParaRPr lang="en-US" dirty="0"/>
          </a:p>
        </p:txBody>
      </p:sp>
      <p:sp>
        <p:nvSpPr>
          <p:cNvPr id="4" name="Content Placeholder 3">
            <a:extLst>
              <a:ext uri="{FF2B5EF4-FFF2-40B4-BE49-F238E27FC236}">
                <a16:creationId xmlns:a16="http://schemas.microsoft.com/office/drawing/2014/main" id="{6D7A9BE6-E53D-4F81-B340-C533FCD91D02}"/>
              </a:ext>
            </a:extLst>
          </p:cNvPr>
          <p:cNvSpPr>
            <a:spLocks noGrp="1"/>
          </p:cNvSpPr>
          <p:nvPr>
            <p:ph sz="half" idx="2"/>
          </p:nvPr>
        </p:nvSpPr>
        <p:spPr/>
        <p:txBody>
          <a:bodyPr>
            <a:normAutofit fontScale="77500" lnSpcReduction="20000"/>
          </a:bodyPr>
          <a:lstStyle/>
          <a:p>
            <a:r>
              <a:rPr lang="en-US" dirty="0"/>
              <a:t>20 most downloaded or suggested non-spyware applications :</a:t>
            </a:r>
          </a:p>
          <a:p>
            <a:pPr marL="0" indent="0">
              <a:buNone/>
            </a:pPr>
            <a:r>
              <a:rPr lang="en-US" dirty="0"/>
              <a:t>Amazon			Pokemon GO</a:t>
            </a:r>
          </a:p>
          <a:p>
            <a:pPr marL="0" indent="0">
              <a:buNone/>
            </a:pPr>
            <a:r>
              <a:rPr lang="en-US" dirty="0"/>
              <a:t>Among Us			Seamless</a:t>
            </a:r>
          </a:p>
          <a:p>
            <a:pPr marL="0" indent="0">
              <a:buNone/>
            </a:pPr>
            <a:r>
              <a:rPr lang="en-US" dirty="0"/>
              <a:t>Cash App			Snapchat</a:t>
            </a:r>
          </a:p>
          <a:p>
            <a:pPr marL="0" indent="0">
              <a:buNone/>
            </a:pPr>
            <a:r>
              <a:rPr lang="en-US" dirty="0"/>
              <a:t>Facebook			Spotify</a:t>
            </a:r>
          </a:p>
          <a:p>
            <a:pPr marL="0" indent="0">
              <a:buNone/>
            </a:pPr>
            <a:r>
              <a:rPr lang="en-US" dirty="0"/>
              <a:t>Gmail				TikTok</a:t>
            </a:r>
          </a:p>
          <a:p>
            <a:pPr marL="0" indent="0">
              <a:buNone/>
            </a:pPr>
            <a:r>
              <a:rPr lang="en-US" dirty="0"/>
              <a:t>Google Maps		Twitter</a:t>
            </a:r>
          </a:p>
          <a:p>
            <a:pPr marL="0" indent="0">
              <a:buNone/>
            </a:pPr>
            <a:r>
              <a:rPr lang="en-US" dirty="0"/>
              <a:t>Instagram			Uber</a:t>
            </a:r>
          </a:p>
          <a:p>
            <a:pPr marL="0" indent="0">
              <a:buNone/>
            </a:pPr>
            <a:r>
              <a:rPr lang="en-US" dirty="0"/>
              <a:t>Lyft				Weather Channel</a:t>
            </a:r>
          </a:p>
          <a:p>
            <a:pPr marL="0" indent="0">
              <a:buNone/>
            </a:pPr>
            <a:r>
              <a:rPr lang="en-US" dirty="0"/>
              <a:t>Facebook Messenger	WhatsApp</a:t>
            </a:r>
          </a:p>
          <a:p>
            <a:pPr marL="0" indent="0">
              <a:buNone/>
            </a:pPr>
            <a:r>
              <a:rPr lang="en-US" dirty="0"/>
              <a:t>Netflix			YouTube</a:t>
            </a:r>
          </a:p>
          <a:p>
            <a:pPr marL="0" indent="0">
              <a:buNone/>
            </a:pPr>
            <a:endParaRPr lang="en-US" dirty="0"/>
          </a:p>
        </p:txBody>
      </p:sp>
    </p:spTree>
    <p:extLst>
      <p:ext uri="{BB962C8B-B14F-4D97-AF65-F5344CB8AC3E}">
        <p14:creationId xmlns:p14="http://schemas.microsoft.com/office/powerpoint/2010/main" val="659991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71790-B9FC-40B1-8125-B70DB95BD118}"/>
              </a:ext>
            </a:extLst>
          </p:cNvPr>
          <p:cNvSpPr>
            <a:spLocks noGrp="1"/>
          </p:cNvSpPr>
          <p:nvPr>
            <p:ph type="title"/>
          </p:nvPr>
        </p:nvSpPr>
        <p:spPr/>
        <p:txBody>
          <a:bodyPr/>
          <a:lstStyle/>
          <a:p>
            <a:r>
              <a:rPr lang="en-US" dirty="0"/>
              <a:t>Types of Permissions</a:t>
            </a:r>
          </a:p>
        </p:txBody>
      </p:sp>
      <p:sp>
        <p:nvSpPr>
          <p:cNvPr id="5" name="Content Placeholder 4">
            <a:extLst>
              <a:ext uri="{FF2B5EF4-FFF2-40B4-BE49-F238E27FC236}">
                <a16:creationId xmlns:a16="http://schemas.microsoft.com/office/drawing/2014/main" id="{F75BAB12-7E49-4CC4-B243-B82A5FD0411C}"/>
              </a:ext>
            </a:extLst>
          </p:cNvPr>
          <p:cNvSpPr>
            <a:spLocks noGrp="1"/>
          </p:cNvSpPr>
          <p:nvPr>
            <p:ph idx="1"/>
          </p:nvPr>
        </p:nvSpPr>
        <p:spPr/>
        <p:txBody>
          <a:bodyPr>
            <a:normAutofit fontScale="85000" lnSpcReduction="20000"/>
          </a:bodyPr>
          <a:lstStyle/>
          <a:p>
            <a:r>
              <a:rPr lang="en-US" dirty="0"/>
              <a:t>Install-time:</a:t>
            </a:r>
          </a:p>
          <a:p>
            <a:pPr lvl="1"/>
            <a:r>
              <a:rPr lang="en-US" dirty="0"/>
              <a:t>Automatically granted when the user installs the application.</a:t>
            </a:r>
          </a:p>
          <a:p>
            <a:pPr lvl="1"/>
            <a:r>
              <a:rPr lang="en-US" dirty="0"/>
              <a:t>Minimal data access or performed action risk.</a:t>
            </a:r>
          </a:p>
          <a:p>
            <a:pPr lvl="1"/>
            <a:r>
              <a:rPr lang="en-US" dirty="0"/>
              <a:t>“Normal” and “signature.”</a:t>
            </a:r>
          </a:p>
          <a:p>
            <a:r>
              <a:rPr lang="en-US" dirty="0"/>
              <a:t>Runtime:</a:t>
            </a:r>
          </a:p>
          <a:p>
            <a:pPr lvl="1"/>
            <a:r>
              <a:rPr lang="en-US" dirty="0"/>
              <a:t>Must be explicitly granted by the user when first opening the application.</a:t>
            </a:r>
          </a:p>
          <a:p>
            <a:pPr lvl="1"/>
            <a:r>
              <a:rPr lang="en-US" dirty="0"/>
              <a:t>Allow access to private user data or control over device and other applications.</a:t>
            </a:r>
          </a:p>
          <a:p>
            <a:pPr lvl="1"/>
            <a:r>
              <a:rPr lang="en-US" dirty="0"/>
              <a:t>“Dangerous.”</a:t>
            </a:r>
          </a:p>
          <a:p>
            <a:r>
              <a:rPr lang="en-US" dirty="0"/>
              <a:t>Created categories:</a:t>
            </a:r>
          </a:p>
          <a:p>
            <a:pPr lvl="1"/>
            <a:r>
              <a:rPr lang="en-US" dirty="0"/>
              <a:t>“Removed”: Deprecated in a previous level of the API.</a:t>
            </a:r>
          </a:p>
          <a:p>
            <a:pPr lvl="1"/>
            <a:r>
              <a:rPr lang="en-US" dirty="0"/>
              <a:t>“Other”: Not enough documentation to assess.</a:t>
            </a:r>
          </a:p>
          <a:p>
            <a:pPr lvl="1"/>
            <a:r>
              <a:rPr lang="en-US" dirty="0"/>
              <a:t>“Unknown”: Developer-specified.</a:t>
            </a:r>
          </a:p>
        </p:txBody>
      </p:sp>
    </p:spTree>
    <p:extLst>
      <p:ext uri="{BB962C8B-B14F-4D97-AF65-F5344CB8AC3E}">
        <p14:creationId xmlns:p14="http://schemas.microsoft.com/office/powerpoint/2010/main" val="2125527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7F295-61D8-4CE2-B3D1-CF6D2E3146A6}"/>
              </a:ext>
            </a:extLst>
          </p:cNvPr>
          <p:cNvSpPr>
            <a:spLocks noGrp="1"/>
          </p:cNvSpPr>
          <p:nvPr>
            <p:ph type="title"/>
          </p:nvPr>
        </p:nvSpPr>
        <p:spPr/>
        <p:txBody>
          <a:bodyPr/>
          <a:lstStyle/>
          <a:p>
            <a:r>
              <a:rPr lang="en-US" dirty="0"/>
              <a:t>Guilt by association</a:t>
            </a:r>
          </a:p>
        </p:txBody>
      </p:sp>
      <p:sp>
        <p:nvSpPr>
          <p:cNvPr id="4" name="Content Placeholder 3">
            <a:extLst>
              <a:ext uri="{FF2B5EF4-FFF2-40B4-BE49-F238E27FC236}">
                <a16:creationId xmlns:a16="http://schemas.microsoft.com/office/drawing/2014/main" id="{63F6B174-5F3A-4EF1-BDEC-3C73A14A4485}"/>
              </a:ext>
            </a:extLst>
          </p:cNvPr>
          <p:cNvSpPr>
            <a:spLocks noGrp="1"/>
          </p:cNvSpPr>
          <p:nvPr>
            <p:ph sz="half" idx="1"/>
          </p:nvPr>
        </p:nvSpPr>
        <p:spPr/>
        <p:txBody>
          <a:bodyPr>
            <a:normAutofit fontScale="85000" lnSpcReduction="10000"/>
          </a:bodyPr>
          <a:lstStyle/>
          <a:p>
            <a:r>
              <a:rPr lang="en-US" dirty="0"/>
              <a:t>The CreepRank algorithm assumes that applications co-installed on a device with known spyware are more likely to be spyware themselves.</a:t>
            </a:r>
          </a:p>
          <a:p>
            <a:r>
              <a:rPr lang="en-US" dirty="0"/>
              <a:t>This algorithm assumes that permissions used in an application that are also used in known spyware are more likely to be used for spyware purposes, implying the application is spyware.</a:t>
            </a:r>
          </a:p>
          <a:p>
            <a:r>
              <a:rPr lang="en-US" dirty="0"/>
              <a:t>Three patterns emerged from the data:</a:t>
            </a:r>
          </a:p>
          <a:p>
            <a:pPr lvl="1"/>
            <a:r>
              <a:rPr lang="en-US" dirty="0"/>
              <a:t>Use of dangerous permissions</a:t>
            </a:r>
          </a:p>
          <a:p>
            <a:pPr lvl="1"/>
            <a:r>
              <a:rPr lang="en-US" dirty="0"/>
              <a:t>Use of signature permissions</a:t>
            </a:r>
          </a:p>
          <a:p>
            <a:pPr lvl="1"/>
            <a:r>
              <a:rPr lang="en-US" dirty="0"/>
              <a:t>Use of removed permissions</a:t>
            </a:r>
          </a:p>
          <a:p>
            <a:r>
              <a:rPr lang="en-US" dirty="0"/>
              <a:t>The heuristic weights are affected by the perceived threat of the permissions and how frequently they are used.</a:t>
            </a:r>
          </a:p>
        </p:txBody>
      </p:sp>
      <p:graphicFrame>
        <p:nvGraphicFramePr>
          <p:cNvPr id="6" name="Table 6">
            <a:extLst>
              <a:ext uri="{FF2B5EF4-FFF2-40B4-BE49-F238E27FC236}">
                <a16:creationId xmlns:a16="http://schemas.microsoft.com/office/drawing/2014/main" id="{47FBA985-AD79-45B6-BE4F-61FCA94BAFB8}"/>
              </a:ext>
            </a:extLst>
          </p:cNvPr>
          <p:cNvGraphicFramePr>
            <a:graphicFrameLocks noGrp="1"/>
          </p:cNvGraphicFramePr>
          <p:nvPr>
            <p:ph sz="half" idx="2"/>
            <p:extLst>
              <p:ext uri="{D42A27DB-BD31-4B8C-83A1-F6EECF244321}">
                <p14:modId xmlns:p14="http://schemas.microsoft.com/office/powerpoint/2010/main" val="1906391756"/>
              </p:ext>
            </p:extLst>
          </p:nvPr>
        </p:nvGraphicFramePr>
        <p:xfrm>
          <a:off x="5821364" y="1260389"/>
          <a:ext cx="4995862" cy="3708400"/>
        </p:xfrm>
        <a:graphic>
          <a:graphicData uri="http://schemas.openxmlformats.org/drawingml/2006/table">
            <a:tbl>
              <a:tblPr firstRow="1" bandRow="1">
                <a:tableStyleId>{5C22544A-7EE6-4342-B048-85BDC9FD1C3A}</a:tableStyleId>
              </a:tblPr>
              <a:tblGrid>
                <a:gridCol w="2649306">
                  <a:extLst>
                    <a:ext uri="{9D8B030D-6E8A-4147-A177-3AD203B41FA5}">
                      <a16:colId xmlns:a16="http://schemas.microsoft.com/office/drawing/2014/main" val="471727338"/>
                    </a:ext>
                  </a:extLst>
                </a:gridCol>
                <a:gridCol w="2346556">
                  <a:extLst>
                    <a:ext uri="{9D8B030D-6E8A-4147-A177-3AD203B41FA5}">
                      <a16:colId xmlns:a16="http://schemas.microsoft.com/office/drawing/2014/main" val="3211840058"/>
                    </a:ext>
                  </a:extLst>
                </a:gridCol>
              </a:tblGrid>
              <a:tr h="370840">
                <a:tc>
                  <a:txBody>
                    <a:bodyPr/>
                    <a:lstStyle/>
                    <a:p>
                      <a:pPr algn="ctr"/>
                      <a:r>
                        <a:rPr lang="en-US" dirty="0"/>
                        <a:t>Category</a:t>
                      </a:r>
                    </a:p>
                  </a:txBody>
                  <a:tcPr/>
                </a:tc>
                <a:tc>
                  <a:txBody>
                    <a:bodyPr/>
                    <a:lstStyle/>
                    <a:p>
                      <a:pPr algn="ctr"/>
                      <a:r>
                        <a:rPr lang="en-US" dirty="0"/>
                        <a:t>Weight</a:t>
                      </a:r>
                    </a:p>
                  </a:txBody>
                  <a:tcPr/>
                </a:tc>
                <a:extLst>
                  <a:ext uri="{0D108BD9-81ED-4DB2-BD59-A6C34878D82A}">
                    <a16:rowId xmlns:a16="http://schemas.microsoft.com/office/drawing/2014/main" val="2672198570"/>
                  </a:ext>
                </a:extLst>
              </a:tr>
              <a:tr h="370840">
                <a:tc>
                  <a:txBody>
                    <a:bodyPr/>
                    <a:lstStyle/>
                    <a:p>
                      <a:pPr algn="ctr"/>
                      <a:r>
                        <a:rPr lang="en-US" dirty="0"/>
                        <a:t>Very Dangerous</a:t>
                      </a:r>
                    </a:p>
                  </a:txBody>
                  <a:tcPr/>
                </a:tc>
                <a:tc>
                  <a:txBody>
                    <a:bodyPr/>
                    <a:lstStyle/>
                    <a:p>
                      <a:pPr algn="ctr"/>
                      <a:r>
                        <a:rPr lang="en-US" dirty="0"/>
                        <a:t>3 + frequency</a:t>
                      </a:r>
                    </a:p>
                  </a:txBody>
                  <a:tcPr/>
                </a:tc>
                <a:extLst>
                  <a:ext uri="{0D108BD9-81ED-4DB2-BD59-A6C34878D82A}">
                    <a16:rowId xmlns:a16="http://schemas.microsoft.com/office/drawing/2014/main" val="753234588"/>
                  </a:ext>
                </a:extLst>
              </a:tr>
              <a:tr h="370840">
                <a:tc>
                  <a:txBody>
                    <a:bodyPr/>
                    <a:lstStyle/>
                    <a:p>
                      <a:pPr algn="ctr"/>
                      <a:r>
                        <a:rPr lang="en-US" dirty="0"/>
                        <a:t>Moderately Dangerous</a:t>
                      </a:r>
                    </a:p>
                  </a:txBody>
                  <a:tcPr/>
                </a:tc>
                <a:tc>
                  <a:txBody>
                    <a:bodyPr/>
                    <a:lstStyle/>
                    <a:p>
                      <a:pPr algn="ctr"/>
                      <a:r>
                        <a:rPr lang="en-US" dirty="0"/>
                        <a:t>2 + frequency</a:t>
                      </a:r>
                    </a:p>
                  </a:txBody>
                  <a:tcPr/>
                </a:tc>
                <a:extLst>
                  <a:ext uri="{0D108BD9-81ED-4DB2-BD59-A6C34878D82A}">
                    <a16:rowId xmlns:a16="http://schemas.microsoft.com/office/drawing/2014/main" val="3886382783"/>
                  </a:ext>
                </a:extLst>
              </a:tr>
              <a:tr h="370840">
                <a:tc>
                  <a:txBody>
                    <a:bodyPr/>
                    <a:lstStyle/>
                    <a:p>
                      <a:pPr algn="ctr"/>
                      <a:r>
                        <a:rPr lang="en-US" dirty="0"/>
                        <a:t>Less Dangerous</a:t>
                      </a:r>
                    </a:p>
                  </a:txBody>
                  <a:tcPr/>
                </a:tc>
                <a:tc>
                  <a:txBody>
                    <a:bodyPr/>
                    <a:lstStyle/>
                    <a:p>
                      <a:pPr algn="ctr"/>
                      <a:r>
                        <a:rPr lang="en-US" dirty="0"/>
                        <a:t>1 + frequency</a:t>
                      </a:r>
                    </a:p>
                  </a:txBody>
                  <a:tcPr/>
                </a:tc>
                <a:extLst>
                  <a:ext uri="{0D108BD9-81ED-4DB2-BD59-A6C34878D82A}">
                    <a16:rowId xmlns:a16="http://schemas.microsoft.com/office/drawing/2014/main" val="1413622910"/>
                  </a:ext>
                </a:extLst>
              </a:tr>
              <a:tr h="370840">
                <a:tc>
                  <a:txBody>
                    <a:bodyPr/>
                    <a:lstStyle/>
                    <a:p>
                      <a:pPr algn="ctr"/>
                      <a:r>
                        <a:rPr lang="en-US" dirty="0"/>
                        <a:t>Only Spyware Dangerous</a:t>
                      </a:r>
                    </a:p>
                  </a:txBody>
                  <a:tcPr/>
                </a:tc>
                <a:tc>
                  <a:txBody>
                    <a:bodyPr/>
                    <a:lstStyle/>
                    <a:p>
                      <a:pPr algn="ctr"/>
                      <a:r>
                        <a:rPr lang="en-US" dirty="0"/>
                        <a:t>1.5 + frequency</a:t>
                      </a:r>
                    </a:p>
                  </a:txBody>
                  <a:tcPr/>
                </a:tc>
                <a:extLst>
                  <a:ext uri="{0D108BD9-81ED-4DB2-BD59-A6C34878D82A}">
                    <a16:rowId xmlns:a16="http://schemas.microsoft.com/office/drawing/2014/main" val="3942346398"/>
                  </a:ext>
                </a:extLst>
              </a:tr>
              <a:tr h="370840">
                <a:tc>
                  <a:txBody>
                    <a:bodyPr/>
                    <a:lstStyle/>
                    <a:p>
                      <a:pPr algn="ctr"/>
                      <a:r>
                        <a:rPr lang="en-US" dirty="0"/>
                        <a:t>Only Popular Dangerous</a:t>
                      </a:r>
                    </a:p>
                  </a:txBody>
                  <a:tcPr/>
                </a:tc>
                <a:tc>
                  <a:txBody>
                    <a:bodyPr/>
                    <a:lstStyle/>
                    <a:p>
                      <a:pPr algn="ctr"/>
                      <a:r>
                        <a:rPr lang="en-US" dirty="0"/>
                        <a:t>1</a:t>
                      </a:r>
                    </a:p>
                  </a:txBody>
                  <a:tcPr/>
                </a:tc>
                <a:extLst>
                  <a:ext uri="{0D108BD9-81ED-4DB2-BD59-A6C34878D82A}">
                    <a16:rowId xmlns:a16="http://schemas.microsoft.com/office/drawing/2014/main" val="4060915695"/>
                  </a:ext>
                </a:extLst>
              </a:tr>
              <a:tr h="370840">
                <a:tc>
                  <a:txBody>
                    <a:bodyPr/>
                    <a:lstStyle/>
                    <a:p>
                      <a:pPr algn="ctr"/>
                      <a:r>
                        <a:rPr lang="en-US" dirty="0"/>
                        <a:t>Shared Signature</a:t>
                      </a:r>
                    </a:p>
                  </a:txBody>
                  <a:tcPr/>
                </a:tc>
                <a:tc>
                  <a:txBody>
                    <a:bodyPr/>
                    <a:lstStyle/>
                    <a:p>
                      <a:pPr algn="ctr"/>
                      <a:r>
                        <a:rPr lang="en-US" dirty="0"/>
                        <a:t>1 + frequency</a:t>
                      </a:r>
                    </a:p>
                  </a:txBody>
                  <a:tcPr/>
                </a:tc>
                <a:extLst>
                  <a:ext uri="{0D108BD9-81ED-4DB2-BD59-A6C34878D82A}">
                    <a16:rowId xmlns:a16="http://schemas.microsoft.com/office/drawing/2014/main" val="488971349"/>
                  </a:ext>
                </a:extLst>
              </a:tr>
              <a:tr h="370840">
                <a:tc>
                  <a:txBody>
                    <a:bodyPr/>
                    <a:lstStyle/>
                    <a:p>
                      <a:pPr algn="ctr"/>
                      <a:r>
                        <a:rPr lang="en-US" dirty="0"/>
                        <a:t>Only Spyware Signature</a:t>
                      </a:r>
                    </a:p>
                  </a:txBody>
                  <a:tcPr/>
                </a:tc>
                <a:tc>
                  <a:txBody>
                    <a:bodyPr/>
                    <a:lstStyle/>
                    <a:p>
                      <a:pPr algn="ctr"/>
                      <a:r>
                        <a:rPr lang="en-US" dirty="0"/>
                        <a:t>3 + frequency</a:t>
                      </a:r>
                    </a:p>
                  </a:txBody>
                  <a:tcPr/>
                </a:tc>
                <a:extLst>
                  <a:ext uri="{0D108BD9-81ED-4DB2-BD59-A6C34878D82A}">
                    <a16:rowId xmlns:a16="http://schemas.microsoft.com/office/drawing/2014/main" val="2783139280"/>
                  </a:ext>
                </a:extLst>
              </a:tr>
              <a:tr h="370840">
                <a:tc>
                  <a:txBody>
                    <a:bodyPr/>
                    <a:lstStyle/>
                    <a:p>
                      <a:pPr algn="ctr"/>
                      <a:r>
                        <a:rPr lang="en-US" dirty="0"/>
                        <a:t>Only Popular Signature</a:t>
                      </a:r>
                    </a:p>
                  </a:txBody>
                  <a:tcPr/>
                </a:tc>
                <a:tc>
                  <a:txBody>
                    <a:bodyPr/>
                    <a:lstStyle/>
                    <a:p>
                      <a:pPr algn="ctr"/>
                      <a:r>
                        <a:rPr lang="en-US" dirty="0"/>
                        <a:t>1</a:t>
                      </a:r>
                    </a:p>
                  </a:txBody>
                  <a:tcPr/>
                </a:tc>
                <a:extLst>
                  <a:ext uri="{0D108BD9-81ED-4DB2-BD59-A6C34878D82A}">
                    <a16:rowId xmlns:a16="http://schemas.microsoft.com/office/drawing/2014/main" val="4145011704"/>
                  </a:ext>
                </a:extLst>
              </a:tr>
              <a:tr h="370840">
                <a:tc>
                  <a:txBody>
                    <a:bodyPr/>
                    <a:lstStyle/>
                    <a:p>
                      <a:pPr algn="ctr"/>
                      <a:r>
                        <a:rPr lang="en-US" dirty="0"/>
                        <a:t>Removed</a:t>
                      </a:r>
                    </a:p>
                  </a:txBody>
                  <a:tcPr/>
                </a:tc>
                <a:tc>
                  <a:txBody>
                    <a:bodyPr/>
                    <a:lstStyle/>
                    <a:p>
                      <a:pPr algn="ctr"/>
                      <a:r>
                        <a:rPr lang="en-US" dirty="0"/>
                        <a:t>0.3</a:t>
                      </a:r>
                    </a:p>
                  </a:txBody>
                  <a:tcPr/>
                </a:tc>
                <a:extLst>
                  <a:ext uri="{0D108BD9-81ED-4DB2-BD59-A6C34878D82A}">
                    <a16:rowId xmlns:a16="http://schemas.microsoft.com/office/drawing/2014/main" val="911228622"/>
                  </a:ext>
                </a:extLst>
              </a:tr>
            </a:tbl>
          </a:graphicData>
        </a:graphic>
      </p:graphicFrame>
      <p:sp>
        <p:nvSpPr>
          <p:cNvPr id="3" name="TextBox 2">
            <a:extLst>
              <a:ext uri="{FF2B5EF4-FFF2-40B4-BE49-F238E27FC236}">
                <a16:creationId xmlns:a16="http://schemas.microsoft.com/office/drawing/2014/main" id="{0A252738-33F3-4DA5-8517-7C925F4E0D9C}"/>
              </a:ext>
            </a:extLst>
          </p:cNvPr>
          <p:cNvSpPr txBox="1"/>
          <p:nvPr/>
        </p:nvSpPr>
        <p:spPr>
          <a:xfrm>
            <a:off x="5960225" y="5170516"/>
            <a:ext cx="4646815" cy="1200329"/>
          </a:xfrm>
          <a:prstGeom prst="rect">
            <a:avLst/>
          </a:prstGeom>
          <a:noFill/>
        </p:spPr>
        <p:txBody>
          <a:bodyPr wrap="square" rtlCol="0">
            <a:spAutoFit/>
          </a:bodyPr>
          <a:lstStyle/>
          <a:p>
            <a:r>
              <a:rPr lang="en-US" dirty="0"/>
              <a:t>Risk score modifier:</a:t>
            </a:r>
          </a:p>
          <a:p>
            <a:r>
              <a:rPr lang="en-US" dirty="0"/>
              <a:t>If the ratio of weighted permissions to total permissions is greater than 0.4, add 1 + ratio to the risk score.</a:t>
            </a:r>
          </a:p>
        </p:txBody>
      </p:sp>
    </p:spTree>
    <p:extLst>
      <p:ext uri="{BB962C8B-B14F-4D97-AF65-F5344CB8AC3E}">
        <p14:creationId xmlns:p14="http://schemas.microsoft.com/office/powerpoint/2010/main" val="2572739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CD5C5-E7DB-42A9-8503-905F8F854183}"/>
              </a:ext>
            </a:extLst>
          </p:cNvPr>
          <p:cNvSpPr>
            <a:spLocks noGrp="1"/>
          </p:cNvSpPr>
          <p:nvPr>
            <p:ph type="title"/>
          </p:nvPr>
        </p:nvSpPr>
        <p:spPr/>
        <p:txBody>
          <a:bodyPr/>
          <a:lstStyle/>
          <a:p>
            <a:r>
              <a:rPr lang="en-US" dirty="0"/>
              <a:t>VERY Dangerous Permissions</a:t>
            </a:r>
          </a:p>
        </p:txBody>
      </p:sp>
      <p:graphicFrame>
        <p:nvGraphicFramePr>
          <p:cNvPr id="4" name="Table 4">
            <a:extLst>
              <a:ext uri="{FF2B5EF4-FFF2-40B4-BE49-F238E27FC236}">
                <a16:creationId xmlns:a16="http://schemas.microsoft.com/office/drawing/2014/main" id="{D4EDC5EA-2A2F-4470-9726-C72B352D962C}"/>
              </a:ext>
            </a:extLst>
          </p:cNvPr>
          <p:cNvGraphicFramePr>
            <a:graphicFrameLocks noGrp="1"/>
          </p:cNvGraphicFramePr>
          <p:nvPr>
            <p:ph idx="1"/>
            <p:extLst>
              <p:ext uri="{D42A27DB-BD31-4B8C-83A1-F6EECF244321}">
                <p14:modId xmlns:p14="http://schemas.microsoft.com/office/powerpoint/2010/main" val="976979877"/>
              </p:ext>
            </p:extLst>
          </p:nvPr>
        </p:nvGraphicFramePr>
        <p:xfrm>
          <a:off x="685800" y="2141538"/>
          <a:ext cx="10131423" cy="2595880"/>
        </p:xfrm>
        <a:graphic>
          <a:graphicData uri="http://schemas.openxmlformats.org/drawingml/2006/table">
            <a:tbl>
              <a:tblPr firstRow="1" bandRow="1">
                <a:tableStyleId>{5C22544A-7EE6-4342-B048-85BDC9FD1C3A}</a:tableStyleId>
              </a:tblPr>
              <a:tblGrid>
                <a:gridCol w="3377141">
                  <a:extLst>
                    <a:ext uri="{9D8B030D-6E8A-4147-A177-3AD203B41FA5}">
                      <a16:colId xmlns:a16="http://schemas.microsoft.com/office/drawing/2014/main" val="3722777050"/>
                    </a:ext>
                  </a:extLst>
                </a:gridCol>
                <a:gridCol w="3377141">
                  <a:extLst>
                    <a:ext uri="{9D8B030D-6E8A-4147-A177-3AD203B41FA5}">
                      <a16:colId xmlns:a16="http://schemas.microsoft.com/office/drawing/2014/main" val="2035157329"/>
                    </a:ext>
                  </a:extLst>
                </a:gridCol>
                <a:gridCol w="3377141">
                  <a:extLst>
                    <a:ext uri="{9D8B030D-6E8A-4147-A177-3AD203B41FA5}">
                      <a16:colId xmlns:a16="http://schemas.microsoft.com/office/drawing/2014/main" val="2678716030"/>
                    </a:ext>
                  </a:extLst>
                </a:gridCol>
              </a:tblGrid>
              <a:tr h="370840">
                <a:tc>
                  <a:txBody>
                    <a:bodyPr/>
                    <a:lstStyle/>
                    <a:p>
                      <a:pPr algn="ctr"/>
                      <a:r>
                        <a:rPr lang="en-US" dirty="0"/>
                        <a:t>Name</a:t>
                      </a:r>
                    </a:p>
                  </a:txBody>
                  <a:tcPr/>
                </a:tc>
                <a:tc>
                  <a:txBody>
                    <a:bodyPr/>
                    <a:lstStyle/>
                    <a:p>
                      <a:pPr algn="ctr"/>
                      <a:r>
                        <a:rPr lang="en-US" dirty="0"/>
                        <a:t>Percent Used in Spyware</a:t>
                      </a:r>
                    </a:p>
                  </a:txBody>
                  <a:tcPr/>
                </a:tc>
                <a:tc>
                  <a:txBody>
                    <a:bodyPr/>
                    <a:lstStyle/>
                    <a:p>
                      <a:pPr algn="ctr"/>
                      <a:r>
                        <a:rPr lang="en-US" dirty="0"/>
                        <a:t>Percent Used in Popular</a:t>
                      </a:r>
                    </a:p>
                  </a:txBody>
                  <a:tcPr/>
                </a:tc>
                <a:extLst>
                  <a:ext uri="{0D108BD9-81ED-4DB2-BD59-A6C34878D82A}">
                    <a16:rowId xmlns:a16="http://schemas.microsoft.com/office/drawing/2014/main" val="3788244346"/>
                  </a:ext>
                </a:extLst>
              </a:tr>
              <a:tr h="370840">
                <a:tc>
                  <a:txBody>
                    <a:bodyPr/>
                    <a:lstStyle/>
                    <a:p>
                      <a:pPr algn="ctr"/>
                      <a:r>
                        <a:rPr lang="en-US" dirty="0"/>
                        <a:t>WRITE_EXTERNAL_STORAGE</a:t>
                      </a:r>
                    </a:p>
                  </a:txBody>
                  <a:tcPr/>
                </a:tc>
                <a:tc>
                  <a:txBody>
                    <a:bodyPr/>
                    <a:lstStyle/>
                    <a:p>
                      <a:pPr algn="ctr"/>
                      <a:r>
                        <a:rPr lang="en-US" dirty="0"/>
                        <a:t>85%</a:t>
                      </a:r>
                    </a:p>
                  </a:txBody>
                  <a:tcPr/>
                </a:tc>
                <a:tc>
                  <a:txBody>
                    <a:bodyPr/>
                    <a:lstStyle/>
                    <a:p>
                      <a:pPr algn="ctr"/>
                      <a:r>
                        <a:rPr lang="en-US" dirty="0"/>
                        <a:t>80%</a:t>
                      </a:r>
                    </a:p>
                  </a:txBody>
                  <a:tcPr/>
                </a:tc>
                <a:extLst>
                  <a:ext uri="{0D108BD9-81ED-4DB2-BD59-A6C34878D82A}">
                    <a16:rowId xmlns:a16="http://schemas.microsoft.com/office/drawing/2014/main" val="324072484"/>
                  </a:ext>
                </a:extLst>
              </a:tr>
              <a:tr h="370840">
                <a:tc>
                  <a:txBody>
                    <a:bodyPr/>
                    <a:lstStyle/>
                    <a:p>
                      <a:pPr algn="ctr"/>
                      <a:r>
                        <a:rPr lang="en-US" dirty="0"/>
                        <a:t>ACCESS_FINE_LOCATION</a:t>
                      </a:r>
                    </a:p>
                  </a:txBody>
                  <a:tcPr/>
                </a:tc>
                <a:tc>
                  <a:txBody>
                    <a:bodyPr/>
                    <a:lstStyle/>
                    <a:p>
                      <a:pPr algn="ctr"/>
                      <a:r>
                        <a:rPr lang="en-US" dirty="0"/>
                        <a:t>75%</a:t>
                      </a:r>
                    </a:p>
                  </a:txBody>
                  <a:tcPr/>
                </a:tc>
                <a:tc>
                  <a:txBody>
                    <a:bodyPr/>
                    <a:lstStyle/>
                    <a:p>
                      <a:pPr algn="ctr"/>
                      <a:r>
                        <a:rPr lang="en-US" dirty="0"/>
                        <a:t>70%</a:t>
                      </a:r>
                    </a:p>
                  </a:txBody>
                  <a:tcPr/>
                </a:tc>
                <a:extLst>
                  <a:ext uri="{0D108BD9-81ED-4DB2-BD59-A6C34878D82A}">
                    <a16:rowId xmlns:a16="http://schemas.microsoft.com/office/drawing/2014/main" val="1263821662"/>
                  </a:ext>
                </a:extLst>
              </a:tr>
              <a:tr h="370840">
                <a:tc>
                  <a:txBody>
                    <a:bodyPr/>
                    <a:lstStyle/>
                    <a:p>
                      <a:pPr algn="ctr"/>
                      <a:r>
                        <a:rPr lang="en-US" dirty="0"/>
                        <a:t>READ_EXTERNAL_STORAGE</a:t>
                      </a:r>
                    </a:p>
                  </a:txBody>
                  <a:tcPr/>
                </a:tc>
                <a:tc>
                  <a:txBody>
                    <a:bodyPr/>
                    <a:lstStyle/>
                    <a:p>
                      <a:pPr algn="ctr"/>
                      <a:r>
                        <a:rPr lang="en-US" dirty="0"/>
                        <a:t>75%</a:t>
                      </a:r>
                    </a:p>
                  </a:txBody>
                  <a:tcPr/>
                </a:tc>
                <a:tc>
                  <a:txBody>
                    <a:bodyPr/>
                    <a:lstStyle/>
                    <a:p>
                      <a:pPr algn="ctr"/>
                      <a:r>
                        <a:rPr lang="en-US" dirty="0"/>
                        <a:t>70%</a:t>
                      </a:r>
                    </a:p>
                  </a:txBody>
                  <a:tcPr/>
                </a:tc>
                <a:extLst>
                  <a:ext uri="{0D108BD9-81ED-4DB2-BD59-A6C34878D82A}">
                    <a16:rowId xmlns:a16="http://schemas.microsoft.com/office/drawing/2014/main" val="1005311025"/>
                  </a:ext>
                </a:extLst>
              </a:tr>
              <a:tr h="370840">
                <a:tc>
                  <a:txBody>
                    <a:bodyPr/>
                    <a:lstStyle/>
                    <a:p>
                      <a:pPr algn="ctr"/>
                      <a:r>
                        <a:rPr lang="en-US" dirty="0"/>
                        <a:t>ACCESS_COARSE_LOCATION</a:t>
                      </a:r>
                    </a:p>
                  </a:txBody>
                  <a:tcPr/>
                </a:tc>
                <a:tc>
                  <a:txBody>
                    <a:bodyPr/>
                    <a:lstStyle/>
                    <a:p>
                      <a:pPr algn="ctr"/>
                      <a:r>
                        <a:rPr lang="en-US" dirty="0"/>
                        <a:t>70%</a:t>
                      </a:r>
                    </a:p>
                  </a:txBody>
                  <a:tcPr/>
                </a:tc>
                <a:tc>
                  <a:txBody>
                    <a:bodyPr/>
                    <a:lstStyle/>
                    <a:p>
                      <a:pPr algn="ctr"/>
                      <a:r>
                        <a:rPr lang="en-US" dirty="0"/>
                        <a:t>60%</a:t>
                      </a:r>
                    </a:p>
                  </a:txBody>
                  <a:tcPr/>
                </a:tc>
                <a:extLst>
                  <a:ext uri="{0D108BD9-81ED-4DB2-BD59-A6C34878D82A}">
                    <a16:rowId xmlns:a16="http://schemas.microsoft.com/office/drawing/2014/main" val="2630400117"/>
                  </a:ext>
                </a:extLst>
              </a:tr>
              <a:tr h="370840">
                <a:tc>
                  <a:txBody>
                    <a:bodyPr/>
                    <a:lstStyle/>
                    <a:p>
                      <a:pPr algn="ctr"/>
                      <a:r>
                        <a:rPr lang="en-US" dirty="0"/>
                        <a:t>READ_CONTACTS</a:t>
                      </a:r>
                    </a:p>
                  </a:txBody>
                  <a:tcPr/>
                </a:tc>
                <a:tc>
                  <a:txBody>
                    <a:bodyPr/>
                    <a:lstStyle/>
                    <a:p>
                      <a:pPr algn="ctr"/>
                      <a:r>
                        <a:rPr lang="en-US" dirty="0"/>
                        <a:t>70%</a:t>
                      </a:r>
                    </a:p>
                  </a:txBody>
                  <a:tcPr/>
                </a:tc>
                <a:tc>
                  <a:txBody>
                    <a:bodyPr/>
                    <a:lstStyle/>
                    <a:p>
                      <a:pPr algn="ctr"/>
                      <a:r>
                        <a:rPr lang="en-US" dirty="0"/>
                        <a:t>65%</a:t>
                      </a:r>
                    </a:p>
                  </a:txBody>
                  <a:tcPr/>
                </a:tc>
                <a:extLst>
                  <a:ext uri="{0D108BD9-81ED-4DB2-BD59-A6C34878D82A}">
                    <a16:rowId xmlns:a16="http://schemas.microsoft.com/office/drawing/2014/main" val="2355375673"/>
                  </a:ext>
                </a:extLst>
              </a:tr>
              <a:tr h="370840">
                <a:tc>
                  <a:txBody>
                    <a:bodyPr/>
                    <a:lstStyle/>
                    <a:p>
                      <a:pPr algn="ctr"/>
                      <a:r>
                        <a:rPr lang="en-US" dirty="0"/>
                        <a:t>READ_PHONE_STATE</a:t>
                      </a:r>
                    </a:p>
                  </a:txBody>
                  <a:tcPr/>
                </a:tc>
                <a:tc>
                  <a:txBody>
                    <a:bodyPr/>
                    <a:lstStyle/>
                    <a:p>
                      <a:pPr algn="ctr"/>
                      <a:r>
                        <a:rPr lang="en-US" dirty="0"/>
                        <a:t>70%</a:t>
                      </a:r>
                    </a:p>
                  </a:txBody>
                  <a:tcPr/>
                </a:tc>
                <a:tc>
                  <a:txBody>
                    <a:bodyPr/>
                    <a:lstStyle/>
                    <a:p>
                      <a:pPr algn="ctr"/>
                      <a:r>
                        <a:rPr lang="en-US" dirty="0"/>
                        <a:t>65%</a:t>
                      </a:r>
                    </a:p>
                  </a:txBody>
                  <a:tcPr/>
                </a:tc>
                <a:extLst>
                  <a:ext uri="{0D108BD9-81ED-4DB2-BD59-A6C34878D82A}">
                    <a16:rowId xmlns:a16="http://schemas.microsoft.com/office/drawing/2014/main" val="3580278974"/>
                  </a:ext>
                </a:extLst>
              </a:tr>
            </a:tbl>
          </a:graphicData>
        </a:graphic>
      </p:graphicFrame>
    </p:spTree>
    <p:extLst>
      <p:ext uri="{BB962C8B-B14F-4D97-AF65-F5344CB8AC3E}">
        <p14:creationId xmlns:p14="http://schemas.microsoft.com/office/powerpoint/2010/main" val="1811690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0D40B-8797-4800-8AD9-C26D0F326291}"/>
              </a:ext>
            </a:extLst>
          </p:cNvPr>
          <p:cNvSpPr>
            <a:spLocks noGrp="1"/>
          </p:cNvSpPr>
          <p:nvPr>
            <p:ph type="title"/>
          </p:nvPr>
        </p:nvSpPr>
        <p:spPr/>
        <p:txBody>
          <a:bodyPr/>
          <a:lstStyle/>
          <a:p>
            <a:r>
              <a:rPr lang="en-US" dirty="0"/>
              <a:t>Moderately Dangerous Permissions</a:t>
            </a:r>
          </a:p>
        </p:txBody>
      </p:sp>
      <p:graphicFrame>
        <p:nvGraphicFramePr>
          <p:cNvPr id="4" name="Table 4">
            <a:extLst>
              <a:ext uri="{FF2B5EF4-FFF2-40B4-BE49-F238E27FC236}">
                <a16:creationId xmlns:a16="http://schemas.microsoft.com/office/drawing/2014/main" id="{4FE4454E-CAA4-428B-A2E4-E6C3233A8473}"/>
              </a:ext>
            </a:extLst>
          </p:cNvPr>
          <p:cNvGraphicFramePr>
            <a:graphicFrameLocks noGrp="1"/>
          </p:cNvGraphicFramePr>
          <p:nvPr>
            <p:ph idx="1"/>
            <p:extLst>
              <p:ext uri="{D42A27DB-BD31-4B8C-83A1-F6EECF244321}">
                <p14:modId xmlns:p14="http://schemas.microsoft.com/office/powerpoint/2010/main" val="3574689038"/>
              </p:ext>
            </p:extLst>
          </p:nvPr>
        </p:nvGraphicFramePr>
        <p:xfrm>
          <a:off x="685800" y="2141538"/>
          <a:ext cx="10131423" cy="2966720"/>
        </p:xfrm>
        <a:graphic>
          <a:graphicData uri="http://schemas.openxmlformats.org/drawingml/2006/table">
            <a:tbl>
              <a:tblPr firstRow="1" bandRow="1">
                <a:tableStyleId>{5C22544A-7EE6-4342-B048-85BDC9FD1C3A}</a:tableStyleId>
              </a:tblPr>
              <a:tblGrid>
                <a:gridCol w="3445625">
                  <a:extLst>
                    <a:ext uri="{9D8B030D-6E8A-4147-A177-3AD203B41FA5}">
                      <a16:colId xmlns:a16="http://schemas.microsoft.com/office/drawing/2014/main" val="101261964"/>
                    </a:ext>
                  </a:extLst>
                </a:gridCol>
                <a:gridCol w="3308657">
                  <a:extLst>
                    <a:ext uri="{9D8B030D-6E8A-4147-A177-3AD203B41FA5}">
                      <a16:colId xmlns:a16="http://schemas.microsoft.com/office/drawing/2014/main" val="304278496"/>
                    </a:ext>
                  </a:extLst>
                </a:gridCol>
                <a:gridCol w="3377141">
                  <a:extLst>
                    <a:ext uri="{9D8B030D-6E8A-4147-A177-3AD203B41FA5}">
                      <a16:colId xmlns:a16="http://schemas.microsoft.com/office/drawing/2014/main" val="3644140898"/>
                    </a:ext>
                  </a:extLst>
                </a:gridCol>
              </a:tblGrid>
              <a:tr h="370840">
                <a:tc>
                  <a:txBody>
                    <a:bodyPr/>
                    <a:lstStyle/>
                    <a:p>
                      <a:pPr algn="ctr"/>
                      <a:r>
                        <a:rPr lang="en-US" dirty="0"/>
                        <a:t>Name</a:t>
                      </a:r>
                    </a:p>
                  </a:txBody>
                  <a:tcPr/>
                </a:tc>
                <a:tc>
                  <a:txBody>
                    <a:bodyPr/>
                    <a:lstStyle/>
                    <a:p>
                      <a:pPr algn="ctr"/>
                      <a:r>
                        <a:rPr lang="en-US" dirty="0"/>
                        <a:t>Percent Used in Spyware</a:t>
                      </a:r>
                    </a:p>
                  </a:txBody>
                  <a:tcPr/>
                </a:tc>
                <a:tc>
                  <a:txBody>
                    <a:bodyPr/>
                    <a:lstStyle/>
                    <a:p>
                      <a:pPr algn="ctr"/>
                      <a:r>
                        <a:rPr lang="en-US" dirty="0"/>
                        <a:t>Percent Used in Popular</a:t>
                      </a:r>
                    </a:p>
                  </a:txBody>
                  <a:tcPr/>
                </a:tc>
                <a:extLst>
                  <a:ext uri="{0D108BD9-81ED-4DB2-BD59-A6C34878D82A}">
                    <a16:rowId xmlns:a16="http://schemas.microsoft.com/office/drawing/2014/main" val="16329377"/>
                  </a:ext>
                </a:extLst>
              </a:tr>
              <a:tr h="370840">
                <a:tc>
                  <a:txBody>
                    <a:bodyPr/>
                    <a:lstStyle/>
                    <a:p>
                      <a:pPr algn="ctr"/>
                      <a:r>
                        <a:rPr lang="en-US" dirty="0"/>
                        <a:t>RECORD_AUDIO</a:t>
                      </a:r>
                    </a:p>
                  </a:txBody>
                  <a:tcPr/>
                </a:tc>
                <a:tc>
                  <a:txBody>
                    <a:bodyPr/>
                    <a:lstStyle/>
                    <a:p>
                      <a:pPr algn="ctr" fontAlgn="b"/>
                      <a:r>
                        <a:rPr lang="en-US" sz="1800" b="0" i="0" u="none" strike="noStrike" dirty="0">
                          <a:solidFill>
                            <a:srgbClr val="000000"/>
                          </a:solidFill>
                          <a:effectLst/>
                          <a:latin typeface="+mn-lt"/>
                        </a:rPr>
                        <a:t>55%</a:t>
                      </a:r>
                    </a:p>
                  </a:txBody>
                  <a:tcPr marL="9525" marR="9525" marT="9525" marB="0" anchor="b"/>
                </a:tc>
                <a:tc>
                  <a:txBody>
                    <a:bodyPr/>
                    <a:lstStyle/>
                    <a:p>
                      <a:pPr algn="ctr" fontAlgn="b"/>
                      <a:r>
                        <a:rPr lang="en-US" sz="1800" b="0" i="0" u="none" strike="noStrike" dirty="0">
                          <a:solidFill>
                            <a:srgbClr val="000000"/>
                          </a:solidFill>
                          <a:effectLst/>
                          <a:latin typeface="Calibri" panose="020F0502020204030204" pitchFamily="34" charset="0"/>
                        </a:rPr>
                        <a:t>50</a:t>
                      </a:r>
                      <a:r>
                        <a:rPr lang="en-US" sz="1800" b="0" i="0" u="none" strike="noStrike" dirty="0">
                          <a:solidFill>
                            <a:srgbClr val="000000"/>
                          </a:solidFill>
                          <a:effectLst/>
                          <a:latin typeface="+mn-lt"/>
                        </a:rPr>
                        <a:t>%</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16714559"/>
                  </a:ext>
                </a:extLst>
              </a:tr>
              <a:tr h="370840">
                <a:tc>
                  <a:txBody>
                    <a:bodyPr/>
                    <a:lstStyle/>
                    <a:p>
                      <a:pPr algn="ctr"/>
                      <a:r>
                        <a:rPr lang="en-US" dirty="0"/>
                        <a:t>CAMERA</a:t>
                      </a:r>
                    </a:p>
                  </a:txBody>
                  <a:tcPr/>
                </a:tc>
                <a:tc>
                  <a:txBody>
                    <a:bodyPr/>
                    <a:lstStyle/>
                    <a:p>
                      <a:pPr algn="ctr" fontAlgn="b"/>
                      <a:r>
                        <a:rPr lang="en-US" sz="1800" b="0" i="0" u="none" strike="noStrike" dirty="0">
                          <a:solidFill>
                            <a:srgbClr val="000000"/>
                          </a:solidFill>
                          <a:effectLst/>
                          <a:latin typeface="+mn-lt"/>
                        </a:rPr>
                        <a:t>50%</a:t>
                      </a:r>
                    </a:p>
                  </a:txBody>
                  <a:tcPr marL="9525" marR="9525" marT="9525" marB="0" anchor="b"/>
                </a:tc>
                <a:tc>
                  <a:txBody>
                    <a:bodyPr/>
                    <a:lstStyle/>
                    <a:p>
                      <a:pPr algn="ctr" fontAlgn="b"/>
                      <a:r>
                        <a:rPr lang="en-US" sz="1800" b="0" i="0" u="none" strike="noStrike" dirty="0">
                          <a:solidFill>
                            <a:srgbClr val="000000"/>
                          </a:solidFill>
                          <a:effectLst/>
                          <a:latin typeface="Calibri" panose="020F0502020204030204" pitchFamily="34" charset="0"/>
                        </a:rPr>
                        <a:t>70</a:t>
                      </a:r>
                      <a:r>
                        <a:rPr lang="en-US" sz="1800" b="0" i="0" u="none" strike="noStrike" dirty="0">
                          <a:solidFill>
                            <a:srgbClr val="000000"/>
                          </a:solidFill>
                          <a:effectLst/>
                          <a:latin typeface="+mn-lt"/>
                        </a:rPr>
                        <a:t>%</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26300684"/>
                  </a:ext>
                </a:extLst>
              </a:tr>
              <a:tr h="370840">
                <a:tc>
                  <a:txBody>
                    <a:bodyPr/>
                    <a:lstStyle/>
                    <a:p>
                      <a:pPr algn="ctr"/>
                      <a:r>
                        <a:rPr lang="en-US" dirty="0"/>
                        <a:t>READ_SMS</a:t>
                      </a:r>
                    </a:p>
                  </a:txBody>
                  <a:tcPr/>
                </a:tc>
                <a:tc>
                  <a:txBody>
                    <a:bodyPr/>
                    <a:lstStyle/>
                    <a:p>
                      <a:pPr algn="ctr" fontAlgn="b"/>
                      <a:r>
                        <a:rPr lang="en-US" sz="1800" b="0" i="0" u="none" strike="noStrike" dirty="0">
                          <a:solidFill>
                            <a:srgbClr val="000000"/>
                          </a:solidFill>
                          <a:effectLst/>
                          <a:latin typeface="+mn-lt"/>
                        </a:rPr>
                        <a:t>50%</a:t>
                      </a:r>
                    </a:p>
                  </a:txBody>
                  <a:tcPr marL="9525" marR="9525" marT="9525" marB="0" anchor="b"/>
                </a:tc>
                <a:tc>
                  <a:txBody>
                    <a:bodyPr/>
                    <a:lstStyle/>
                    <a:p>
                      <a:pPr algn="ctr" fontAlgn="b"/>
                      <a:r>
                        <a:rPr lang="en-US" sz="1800" b="0" i="0" u="none" strike="noStrike" dirty="0">
                          <a:solidFill>
                            <a:srgbClr val="000000"/>
                          </a:solidFill>
                          <a:effectLst/>
                          <a:latin typeface="Calibri" panose="020F0502020204030204" pitchFamily="34" charset="0"/>
                        </a:rPr>
                        <a:t>10</a:t>
                      </a:r>
                      <a:r>
                        <a:rPr lang="en-US" sz="1800" b="0" i="0" u="none" strike="noStrike" dirty="0">
                          <a:solidFill>
                            <a:srgbClr val="000000"/>
                          </a:solidFill>
                          <a:effectLst/>
                          <a:latin typeface="+mn-lt"/>
                        </a:rPr>
                        <a:t>%</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98300633"/>
                  </a:ext>
                </a:extLst>
              </a:tr>
              <a:tr h="370840">
                <a:tc>
                  <a:txBody>
                    <a:bodyPr/>
                    <a:lstStyle/>
                    <a:p>
                      <a:pPr algn="ctr"/>
                      <a:r>
                        <a:rPr lang="en-US" dirty="0"/>
                        <a:t>RECEIVE_SMS</a:t>
                      </a:r>
                    </a:p>
                  </a:txBody>
                  <a:tcPr/>
                </a:tc>
                <a:tc>
                  <a:txBody>
                    <a:bodyPr/>
                    <a:lstStyle/>
                    <a:p>
                      <a:pPr algn="ctr" fontAlgn="b"/>
                      <a:r>
                        <a:rPr lang="en-US" sz="1800" b="0" i="0" u="none" strike="noStrike" dirty="0">
                          <a:solidFill>
                            <a:srgbClr val="000000"/>
                          </a:solidFill>
                          <a:effectLst/>
                          <a:latin typeface="+mn-lt"/>
                        </a:rPr>
                        <a:t>50%</a:t>
                      </a:r>
                    </a:p>
                  </a:txBody>
                  <a:tcPr marL="9525" marR="9525" marT="9525" marB="0" anchor="b"/>
                </a:tc>
                <a:tc>
                  <a:txBody>
                    <a:bodyPr/>
                    <a:lstStyle/>
                    <a:p>
                      <a:pPr algn="ctr" fontAlgn="b"/>
                      <a:r>
                        <a:rPr lang="en-US" sz="1800" b="0" i="0" u="none" strike="noStrike" dirty="0">
                          <a:solidFill>
                            <a:srgbClr val="000000"/>
                          </a:solidFill>
                          <a:effectLst/>
                          <a:latin typeface="Calibri" panose="020F0502020204030204" pitchFamily="34" charset="0"/>
                        </a:rPr>
                        <a:t>15</a:t>
                      </a:r>
                      <a:r>
                        <a:rPr lang="en-US" sz="1800" b="0" i="0" u="none" strike="noStrike" dirty="0">
                          <a:solidFill>
                            <a:srgbClr val="000000"/>
                          </a:solidFill>
                          <a:effectLst/>
                          <a:latin typeface="+mn-lt"/>
                        </a:rPr>
                        <a:t>%</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09743381"/>
                  </a:ext>
                </a:extLst>
              </a:tr>
              <a:tr h="370840">
                <a:tc>
                  <a:txBody>
                    <a:bodyPr/>
                    <a:lstStyle/>
                    <a:p>
                      <a:pPr algn="ctr"/>
                      <a:r>
                        <a:rPr lang="en-US" dirty="0"/>
                        <a:t>GET_ACCOUNTS</a:t>
                      </a:r>
                    </a:p>
                  </a:txBody>
                  <a:tcPr/>
                </a:tc>
                <a:tc>
                  <a:txBody>
                    <a:bodyPr/>
                    <a:lstStyle/>
                    <a:p>
                      <a:pPr algn="ctr" fontAlgn="b"/>
                      <a:r>
                        <a:rPr lang="en-US" sz="1800" b="0" i="0" u="none" strike="noStrike" dirty="0">
                          <a:solidFill>
                            <a:srgbClr val="000000"/>
                          </a:solidFill>
                          <a:effectLst/>
                          <a:latin typeface="+mn-lt"/>
                        </a:rPr>
                        <a:t>45%</a:t>
                      </a:r>
                    </a:p>
                  </a:txBody>
                  <a:tcPr marL="9525" marR="9525" marT="9525" marB="0" anchor="b"/>
                </a:tc>
                <a:tc>
                  <a:txBody>
                    <a:bodyPr/>
                    <a:lstStyle/>
                    <a:p>
                      <a:pPr algn="ctr" fontAlgn="b"/>
                      <a:r>
                        <a:rPr lang="en-US" sz="1800" b="0" i="0" u="none" strike="noStrike" dirty="0">
                          <a:solidFill>
                            <a:srgbClr val="000000"/>
                          </a:solidFill>
                          <a:effectLst/>
                          <a:latin typeface="Calibri" panose="020F0502020204030204" pitchFamily="34" charset="0"/>
                        </a:rPr>
                        <a:t>70</a:t>
                      </a:r>
                      <a:r>
                        <a:rPr lang="en-US" sz="1800" b="0" i="0" u="none" strike="noStrike" dirty="0">
                          <a:solidFill>
                            <a:srgbClr val="000000"/>
                          </a:solidFill>
                          <a:effectLst/>
                          <a:latin typeface="+mn-lt"/>
                        </a:rPr>
                        <a:t>%</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09661959"/>
                  </a:ext>
                </a:extLst>
              </a:tr>
              <a:tr h="370840">
                <a:tc>
                  <a:txBody>
                    <a:bodyPr/>
                    <a:lstStyle/>
                    <a:p>
                      <a:pPr algn="ctr"/>
                      <a:r>
                        <a:rPr lang="en-US" dirty="0"/>
                        <a:t>CALL_PHONE</a:t>
                      </a:r>
                    </a:p>
                  </a:txBody>
                  <a:tcPr/>
                </a:tc>
                <a:tc>
                  <a:txBody>
                    <a:bodyPr/>
                    <a:lstStyle/>
                    <a:p>
                      <a:pPr algn="ctr" fontAlgn="b"/>
                      <a:r>
                        <a:rPr lang="en-US" sz="1800" b="0" i="0" u="none" strike="noStrike" dirty="0">
                          <a:solidFill>
                            <a:srgbClr val="000000"/>
                          </a:solidFill>
                          <a:effectLst/>
                          <a:latin typeface="+mn-lt"/>
                        </a:rPr>
                        <a:t>35%</a:t>
                      </a:r>
                    </a:p>
                  </a:txBody>
                  <a:tcPr marL="9525" marR="9525" marT="9525" marB="0" anchor="b"/>
                </a:tc>
                <a:tc>
                  <a:txBody>
                    <a:bodyPr/>
                    <a:lstStyle/>
                    <a:p>
                      <a:pPr algn="ctr" fontAlgn="b"/>
                      <a:r>
                        <a:rPr lang="en-US" sz="1800" b="0" i="0" u="none" strike="noStrike" dirty="0">
                          <a:solidFill>
                            <a:srgbClr val="000000"/>
                          </a:solidFill>
                          <a:effectLst/>
                          <a:latin typeface="Calibri" panose="020F0502020204030204" pitchFamily="34" charset="0"/>
                        </a:rPr>
                        <a:t>25</a:t>
                      </a:r>
                      <a:r>
                        <a:rPr lang="en-US" sz="1800" b="0" i="0" u="none" strike="noStrike" dirty="0">
                          <a:solidFill>
                            <a:srgbClr val="000000"/>
                          </a:solidFill>
                          <a:effectLst/>
                          <a:latin typeface="+mn-lt"/>
                        </a:rPr>
                        <a:t>%</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60690136"/>
                  </a:ext>
                </a:extLst>
              </a:tr>
              <a:tr h="370840">
                <a:tc>
                  <a:txBody>
                    <a:bodyPr/>
                    <a:lstStyle/>
                    <a:p>
                      <a:pPr algn="ctr"/>
                      <a:r>
                        <a:rPr lang="en-US" dirty="0"/>
                        <a:t>ACCESS_BACKGROUND_LOCATION</a:t>
                      </a:r>
                    </a:p>
                  </a:txBody>
                  <a:tcPr/>
                </a:tc>
                <a:tc>
                  <a:txBody>
                    <a:bodyPr/>
                    <a:lstStyle/>
                    <a:p>
                      <a:pPr algn="ctr" fontAlgn="b"/>
                      <a:r>
                        <a:rPr lang="en-US" sz="1800" b="0" i="0" u="none" strike="noStrike" dirty="0">
                          <a:solidFill>
                            <a:srgbClr val="000000"/>
                          </a:solidFill>
                          <a:effectLst/>
                          <a:latin typeface="+mn-lt"/>
                        </a:rPr>
                        <a:t>30%</a:t>
                      </a:r>
                    </a:p>
                  </a:txBody>
                  <a:tcPr marL="9525" marR="9525" marT="9525" marB="0" anchor="b"/>
                </a:tc>
                <a:tc>
                  <a:txBody>
                    <a:bodyPr/>
                    <a:lstStyle/>
                    <a:p>
                      <a:pPr algn="ctr" fontAlgn="b"/>
                      <a:r>
                        <a:rPr lang="en-US" sz="1800" b="0" i="0" u="none" strike="noStrike" dirty="0">
                          <a:solidFill>
                            <a:srgbClr val="000000"/>
                          </a:solidFill>
                          <a:effectLst/>
                          <a:latin typeface="Calibri" panose="020F0502020204030204" pitchFamily="34" charset="0"/>
                        </a:rPr>
                        <a:t>15</a:t>
                      </a:r>
                      <a:r>
                        <a:rPr lang="en-US" sz="1800" b="0" i="0" u="none" strike="noStrike" dirty="0">
                          <a:solidFill>
                            <a:srgbClr val="000000"/>
                          </a:solidFill>
                          <a:effectLst/>
                          <a:latin typeface="+mn-lt"/>
                        </a:rPr>
                        <a:t>%</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31449892"/>
                  </a:ext>
                </a:extLst>
              </a:tr>
            </a:tbl>
          </a:graphicData>
        </a:graphic>
      </p:graphicFrame>
    </p:spTree>
    <p:extLst>
      <p:ext uri="{BB962C8B-B14F-4D97-AF65-F5344CB8AC3E}">
        <p14:creationId xmlns:p14="http://schemas.microsoft.com/office/powerpoint/2010/main" val="4180545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15719-5335-4E5C-BDC7-11B45374CAAA}"/>
              </a:ext>
            </a:extLst>
          </p:cNvPr>
          <p:cNvSpPr>
            <a:spLocks noGrp="1"/>
          </p:cNvSpPr>
          <p:nvPr>
            <p:ph type="title"/>
          </p:nvPr>
        </p:nvSpPr>
        <p:spPr/>
        <p:txBody>
          <a:bodyPr/>
          <a:lstStyle/>
          <a:p>
            <a:r>
              <a:rPr lang="en-US" dirty="0"/>
              <a:t>Less Dangerous Permissions</a:t>
            </a:r>
          </a:p>
        </p:txBody>
      </p:sp>
      <p:graphicFrame>
        <p:nvGraphicFramePr>
          <p:cNvPr id="4" name="Table 4">
            <a:extLst>
              <a:ext uri="{FF2B5EF4-FFF2-40B4-BE49-F238E27FC236}">
                <a16:creationId xmlns:a16="http://schemas.microsoft.com/office/drawing/2014/main" id="{17D5916F-E4F6-4198-9510-247BD146E52E}"/>
              </a:ext>
            </a:extLst>
          </p:cNvPr>
          <p:cNvGraphicFramePr>
            <a:graphicFrameLocks noGrp="1"/>
          </p:cNvGraphicFramePr>
          <p:nvPr>
            <p:ph idx="1"/>
            <p:extLst>
              <p:ext uri="{D42A27DB-BD31-4B8C-83A1-F6EECF244321}">
                <p14:modId xmlns:p14="http://schemas.microsoft.com/office/powerpoint/2010/main" val="2470961263"/>
              </p:ext>
            </p:extLst>
          </p:nvPr>
        </p:nvGraphicFramePr>
        <p:xfrm>
          <a:off x="685800" y="2141538"/>
          <a:ext cx="10131423" cy="2225040"/>
        </p:xfrm>
        <a:graphic>
          <a:graphicData uri="http://schemas.openxmlformats.org/drawingml/2006/table">
            <a:tbl>
              <a:tblPr firstRow="1" bandRow="1">
                <a:tableStyleId>{5C22544A-7EE6-4342-B048-85BDC9FD1C3A}</a:tableStyleId>
              </a:tblPr>
              <a:tblGrid>
                <a:gridCol w="3377141">
                  <a:extLst>
                    <a:ext uri="{9D8B030D-6E8A-4147-A177-3AD203B41FA5}">
                      <a16:colId xmlns:a16="http://schemas.microsoft.com/office/drawing/2014/main" val="120816933"/>
                    </a:ext>
                  </a:extLst>
                </a:gridCol>
                <a:gridCol w="3377141">
                  <a:extLst>
                    <a:ext uri="{9D8B030D-6E8A-4147-A177-3AD203B41FA5}">
                      <a16:colId xmlns:a16="http://schemas.microsoft.com/office/drawing/2014/main" val="3427127699"/>
                    </a:ext>
                  </a:extLst>
                </a:gridCol>
                <a:gridCol w="3377141">
                  <a:extLst>
                    <a:ext uri="{9D8B030D-6E8A-4147-A177-3AD203B41FA5}">
                      <a16:colId xmlns:a16="http://schemas.microsoft.com/office/drawing/2014/main" val="79521844"/>
                    </a:ext>
                  </a:extLst>
                </a:gridCol>
              </a:tblGrid>
              <a:tr h="370840">
                <a:tc>
                  <a:txBody>
                    <a:bodyPr/>
                    <a:lstStyle/>
                    <a:p>
                      <a:pPr algn="ctr"/>
                      <a:r>
                        <a:rPr lang="en-US" dirty="0"/>
                        <a:t>Name</a:t>
                      </a:r>
                    </a:p>
                  </a:txBody>
                  <a:tcPr/>
                </a:tc>
                <a:tc>
                  <a:txBody>
                    <a:bodyPr/>
                    <a:lstStyle/>
                    <a:p>
                      <a:pPr algn="ctr"/>
                      <a:r>
                        <a:rPr lang="en-US" dirty="0"/>
                        <a:t>Percent Used in Spyware</a:t>
                      </a:r>
                    </a:p>
                  </a:txBody>
                  <a:tcPr/>
                </a:tc>
                <a:tc>
                  <a:txBody>
                    <a:bodyPr/>
                    <a:lstStyle/>
                    <a:p>
                      <a:pPr algn="ctr"/>
                      <a:r>
                        <a:rPr lang="en-US" dirty="0"/>
                        <a:t>Percent Used in Popular</a:t>
                      </a:r>
                    </a:p>
                  </a:txBody>
                  <a:tcPr/>
                </a:tc>
                <a:extLst>
                  <a:ext uri="{0D108BD9-81ED-4DB2-BD59-A6C34878D82A}">
                    <a16:rowId xmlns:a16="http://schemas.microsoft.com/office/drawing/2014/main" val="1185229756"/>
                  </a:ext>
                </a:extLst>
              </a:tr>
              <a:tr h="370840">
                <a:tc>
                  <a:txBody>
                    <a:bodyPr/>
                    <a:lstStyle/>
                    <a:p>
                      <a:pPr algn="ctr"/>
                      <a:r>
                        <a:rPr lang="en-US" dirty="0"/>
                        <a:t>ACCESS_MEDIA_LOCATION</a:t>
                      </a:r>
                    </a:p>
                  </a:txBody>
                  <a:tcPr/>
                </a:tc>
                <a:tc>
                  <a:txBody>
                    <a:bodyPr/>
                    <a:lstStyle/>
                    <a:p>
                      <a:pPr algn="ctr"/>
                      <a:r>
                        <a:rPr lang="en-US" dirty="0"/>
                        <a:t>25%</a:t>
                      </a:r>
                    </a:p>
                  </a:txBody>
                  <a:tcPr/>
                </a:tc>
                <a:tc>
                  <a:txBody>
                    <a:bodyPr/>
                    <a:lstStyle/>
                    <a:p>
                      <a:pPr algn="ctr" fontAlgn="b"/>
                      <a:r>
                        <a:rPr lang="en-US" sz="1800" b="0" i="0" u="none" strike="noStrike" dirty="0">
                          <a:solidFill>
                            <a:srgbClr val="000000"/>
                          </a:solidFill>
                          <a:effectLst/>
                          <a:latin typeface="Calibri" panose="020F0502020204030204" pitchFamily="34" charset="0"/>
                        </a:rPr>
                        <a:t>15%</a:t>
                      </a:r>
                    </a:p>
                  </a:txBody>
                  <a:tcPr marL="9525" marR="9525" marT="9525" marB="0" anchor="b"/>
                </a:tc>
                <a:extLst>
                  <a:ext uri="{0D108BD9-81ED-4DB2-BD59-A6C34878D82A}">
                    <a16:rowId xmlns:a16="http://schemas.microsoft.com/office/drawing/2014/main" val="2126382302"/>
                  </a:ext>
                </a:extLst>
              </a:tr>
              <a:tr h="370840">
                <a:tc>
                  <a:txBody>
                    <a:bodyPr/>
                    <a:lstStyle/>
                    <a:p>
                      <a:pPr algn="ctr"/>
                      <a:r>
                        <a:rPr lang="en-US" dirty="0"/>
                        <a:t>READ_CALENDAR</a:t>
                      </a:r>
                    </a:p>
                  </a:txBody>
                  <a:tcPr/>
                </a:tc>
                <a:tc>
                  <a:txBody>
                    <a:bodyPr/>
                    <a:lstStyle/>
                    <a:p>
                      <a:pPr algn="ctr"/>
                      <a:r>
                        <a:rPr lang="en-US" dirty="0"/>
                        <a:t>25%</a:t>
                      </a:r>
                    </a:p>
                  </a:txBody>
                  <a:tcPr/>
                </a:tc>
                <a:tc>
                  <a:txBody>
                    <a:bodyPr/>
                    <a:lstStyle/>
                    <a:p>
                      <a:pPr algn="ctr" fontAlgn="b"/>
                      <a:r>
                        <a:rPr lang="en-US" sz="1800" b="0" i="0" u="none" strike="noStrike" dirty="0">
                          <a:solidFill>
                            <a:srgbClr val="000000"/>
                          </a:solidFill>
                          <a:effectLst/>
                          <a:latin typeface="Calibri" panose="020F0502020204030204" pitchFamily="34" charset="0"/>
                        </a:rPr>
                        <a:t>20%</a:t>
                      </a:r>
                    </a:p>
                  </a:txBody>
                  <a:tcPr marL="9525" marR="9525" marT="9525" marB="0" anchor="b"/>
                </a:tc>
                <a:extLst>
                  <a:ext uri="{0D108BD9-81ED-4DB2-BD59-A6C34878D82A}">
                    <a16:rowId xmlns:a16="http://schemas.microsoft.com/office/drawing/2014/main" val="95326905"/>
                  </a:ext>
                </a:extLst>
              </a:tr>
              <a:tr h="370840">
                <a:tc>
                  <a:txBody>
                    <a:bodyPr/>
                    <a:lstStyle/>
                    <a:p>
                      <a:pPr algn="ctr"/>
                      <a:r>
                        <a:rPr lang="en-US" dirty="0"/>
                        <a:t>SEND_SMS</a:t>
                      </a:r>
                    </a:p>
                  </a:txBody>
                  <a:tcPr/>
                </a:tc>
                <a:tc>
                  <a:txBody>
                    <a:bodyPr/>
                    <a:lstStyle/>
                    <a:p>
                      <a:pPr algn="ctr"/>
                      <a:r>
                        <a:rPr lang="en-US" dirty="0"/>
                        <a:t>25%</a:t>
                      </a:r>
                    </a:p>
                  </a:txBody>
                  <a:tcPr/>
                </a:tc>
                <a:tc>
                  <a:txBody>
                    <a:bodyPr/>
                    <a:lstStyle/>
                    <a:p>
                      <a:pPr algn="ctr" fontAlgn="b"/>
                      <a:r>
                        <a:rPr lang="en-US" sz="1800" b="0" i="0" u="none" strike="noStrike" dirty="0">
                          <a:solidFill>
                            <a:srgbClr val="000000"/>
                          </a:solidFill>
                          <a:effectLst/>
                          <a:latin typeface="Calibri" panose="020F0502020204030204" pitchFamily="34" charset="0"/>
                        </a:rPr>
                        <a:t>15%</a:t>
                      </a:r>
                    </a:p>
                  </a:txBody>
                  <a:tcPr marL="9525" marR="9525" marT="9525" marB="0" anchor="b"/>
                </a:tc>
                <a:extLst>
                  <a:ext uri="{0D108BD9-81ED-4DB2-BD59-A6C34878D82A}">
                    <a16:rowId xmlns:a16="http://schemas.microsoft.com/office/drawing/2014/main" val="2644577340"/>
                  </a:ext>
                </a:extLst>
              </a:tr>
              <a:tr h="370840">
                <a:tc>
                  <a:txBody>
                    <a:bodyPr/>
                    <a:lstStyle/>
                    <a:p>
                      <a:pPr algn="ctr"/>
                      <a:r>
                        <a:rPr lang="en-US" dirty="0"/>
                        <a:t>RECEIVE_MMS</a:t>
                      </a:r>
                    </a:p>
                  </a:txBody>
                  <a:tcPr/>
                </a:tc>
                <a:tc>
                  <a:txBody>
                    <a:bodyPr/>
                    <a:lstStyle/>
                    <a:p>
                      <a:pPr algn="ctr"/>
                      <a:r>
                        <a:rPr lang="en-US" dirty="0"/>
                        <a:t>10%</a:t>
                      </a:r>
                    </a:p>
                  </a:txBody>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tc>
                <a:extLst>
                  <a:ext uri="{0D108BD9-81ED-4DB2-BD59-A6C34878D82A}">
                    <a16:rowId xmlns:a16="http://schemas.microsoft.com/office/drawing/2014/main" val="251657340"/>
                  </a:ext>
                </a:extLst>
              </a:tr>
              <a:tr h="370840">
                <a:tc>
                  <a:txBody>
                    <a:bodyPr/>
                    <a:lstStyle/>
                    <a:p>
                      <a:pPr algn="ctr"/>
                      <a:r>
                        <a:rPr lang="en-US" dirty="0"/>
                        <a:t>WRITE_CONTACTS</a:t>
                      </a:r>
                    </a:p>
                  </a:txBody>
                  <a:tcPr/>
                </a:tc>
                <a:tc>
                  <a:txBody>
                    <a:bodyPr/>
                    <a:lstStyle/>
                    <a:p>
                      <a:pPr algn="ctr"/>
                      <a:r>
                        <a:rPr lang="en-US" dirty="0"/>
                        <a:t>5%</a:t>
                      </a:r>
                    </a:p>
                  </a:txBody>
                  <a:tcPr/>
                </a:tc>
                <a:tc>
                  <a:txBody>
                    <a:bodyPr/>
                    <a:lstStyle/>
                    <a:p>
                      <a:pPr algn="ctr" fontAlgn="b"/>
                      <a:r>
                        <a:rPr lang="en-US" sz="1800" b="0" i="0" u="none" strike="noStrike" dirty="0">
                          <a:solidFill>
                            <a:srgbClr val="000000"/>
                          </a:solidFill>
                          <a:effectLst/>
                          <a:latin typeface="Calibri" panose="020F0502020204030204" pitchFamily="34" charset="0"/>
                        </a:rPr>
                        <a:t>20%</a:t>
                      </a:r>
                    </a:p>
                  </a:txBody>
                  <a:tcPr marL="9525" marR="9525" marT="9525" marB="0" anchor="b"/>
                </a:tc>
                <a:extLst>
                  <a:ext uri="{0D108BD9-81ED-4DB2-BD59-A6C34878D82A}">
                    <a16:rowId xmlns:a16="http://schemas.microsoft.com/office/drawing/2014/main" val="3863314727"/>
                  </a:ext>
                </a:extLst>
              </a:tr>
            </a:tbl>
          </a:graphicData>
        </a:graphic>
      </p:graphicFrame>
    </p:spTree>
    <p:extLst>
      <p:ext uri="{BB962C8B-B14F-4D97-AF65-F5344CB8AC3E}">
        <p14:creationId xmlns:p14="http://schemas.microsoft.com/office/powerpoint/2010/main" val="2942190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9A1E2-516F-4D6C-B7F2-3272D7C09C53}"/>
              </a:ext>
            </a:extLst>
          </p:cNvPr>
          <p:cNvSpPr>
            <a:spLocks noGrp="1"/>
          </p:cNvSpPr>
          <p:nvPr>
            <p:ph type="title"/>
          </p:nvPr>
        </p:nvSpPr>
        <p:spPr/>
        <p:txBody>
          <a:bodyPr/>
          <a:lstStyle/>
          <a:p>
            <a:r>
              <a:rPr lang="en-US" dirty="0"/>
              <a:t>Only Spyware Dangerous Permissions</a:t>
            </a:r>
          </a:p>
        </p:txBody>
      </p:sp>
      <p:graphicFrame>
        <p:nvGraphicFramePr>
          <p:cNvPr id="5" name="Table 5">
            <a:extLst>
              <a:ext uri="{FF2B5EF4-FFF2-40B4-BE49-F238E27FC236}">
                <a16:creationId xmlns:a16="http://schemas.microsoft.com/office/drawing/2014/main" id="{40B0A8F6-F2FE-4F1C-8AE5-0C9D0031A7F3}"/>
              </a:ext>
            </a:extLst>
          </p:cNvPr>
          <p:cNvGraphicFramePr>
            <a:graphicFrameLocks noGrp="1"/>
          </p:cNvGraphicFramePr>
          <p:nvPr>
            <p:ph idx="1"/>
            <p:extLst>
              <p:ext uri="{D42A27DB-BD31-4B8C-83A1-F6EECF244321}">
                <p14:modId xmlns:p14="http://schemas.microsoft.com/office/powerpoint/2010/main" val="2907094678"/>
              </p:ext>
            </p:extLst>
          </p:nvPr>
        </p:nvGraphicFramePr>
        <p:xfrm>
          <a:off x="685800" y="2141538"/>
          <a:ext cx="10131424" cy="2595880"/>
        </p:xfrm>
        <a:graphic>
          <a:graphicData uri="http://schemas.openxmlformats.org/drawingml/2006/table">
            <a:tbl>
              <a:tblPr firstRow="1" bandRow="1">
                <a:tableStyleId>{5C22544A-7EE6-4342-B048-85BDC9FD1C3A}</a:tableStyleId>
              </a:tblPr>
              <a:tblGrid>
                <a:gridCol w="5065712">
                  <a:extLst>
                    <a:ext uri="{9D8B030D-6E8A-4147-A177-3AD203B41FA5}">
                      <a16:colId xmlns:a16="http://schemas.microsoft.com/office/drawing/2014/main" val="3174736255"/>
                    </a:ext>
                  </a:extLst>
                </a:gridCol>
                <a:gridCol w="5065712">
                  <a:extLst>
                    <a:ext uri="{9D8B030D-6E8A-4147-A177-3AD203B41FA5}">
                      <a16:colId xmlns:a16="http://schemas.microsoft.com/office/drawing/2014/main" val="4207490173"/>
                    </a:ext>
                  </a:extLst>
                </a:gridCol>
              </a:tblGrid>
              <a:tr h="370840">
                <a:tc>
                  <a:txBody>
                    <a:bodyPr/>
                    <a:lstStyle/>
                    <a:p>
                      <a:pPr algn="ctr"/>
                      <a:r>
                        <a:rPr lang="en-US" dirty="0"/>
                        <a:t>Name</a:t>
                      </a:r>
                    </a:p>
                  </a:txBody>
                  <a:tcPr/>
                </a:tc>
                <a:tc>
                  <a:txBody>
                    <a:bodyPr/>
                    <a:lstStyle/>
                    <a:p>
                      <a:pPr algn="ctr"/>
                      <a:r>
                        <a:rPr lang="en-US" dirty="0"/>
                        <a:t>Percent Used</a:t>
                      </a:r>
                    </a:p>
                  </a:txBody>
                  <a:tcPr/>
                </a:tc>
                <a:extLst>
                  <a:ext uri="{0D108BD9-81ED-4DB2-BD59-A6C34878D82A}">
                    <a16:rowId xmlns:a16="http://schemas.microsoft.com/office/drawing/2014/main" val="4219297711"/>
                  </a:ext>
                </a:extLst>
              </a:tr>
              <a:tr h="370840">
                <a:tc>
                  <a:txBody>
                    <a:bodyPr/>
                    <a:lstStyle/>
                    <a:p>
                      <a:pPr algn="ctr"/>
                      <a:r>
                        <a:rPr lang="en-US" dirty="0"/>
                        <a:t>READ_CALL_LOG</a:t>
                      </a:r>
                    </a:p>
                  </a:txBody>
                  <a:tcPr/>
                </a:tc>
                <a:tc>
                  <a:txBody>
                    <a:bodyPr/>
                    <a:lstStyle/>
                    <a:p>
                      <a:pPr algn="ctr" fontAlgn="b"/>
                      <a:r>
                        <a:rPr lang="en-US" sz="1800" b="0" i="0" u="none" strike="noStrike" dirty="0">
                          <a:solidFill>
                            <a:srgbClr val="000000"/>
                          </a:solidFill>
                          <a:effectLst/>
                          <a:latin typeface="Calibri" panose="020F0502020204030204" pitchFamily="34" charset="0"/>
                        </a:rPr>
                        <a:t>50%</a:t>
                      </a:r>
                    </a:p>
                  </a:txBody>
                  <a:tcPr marL="9525" marR="9525" marT="9525" marB="0" anchor="b"/>
                </a:tc>
                <a:extLst>
                  <a:ext uri="{0D108BD9-81ED-4DB2-BD59-A6C34878D82A}">
                    <a16:rowId xmlns:a16="http://schemas.microsoft.com/office/drawing/2014/main" val="2182842193"/>
                  </a:ext>
                </a:extLst>
              </a:tr>
              <a:tr h="370840">
                <a:tc>
                  <a:txBody>
                    <a:bodyPr/>
                    <a:lstStyle/>
                    <a:p>
                      <a:pPr algn="ctr"/>
                      <a:r>
                        <a:rPr lang="en-US" dirty="0"/>
                        <a:t>PROCESS_OUTGOING_CALLS</a:t>
                      </a:r>
                    </a:p>
                  </a:txBody>
                  <a:tcPr/>
                </a:tc>
                <a:tc>
                  <a:txBody>
                    <a:bodyPr/>
                    <a:lstStyle/>
                    <a:p>
                      <a:pPr algn="ctr" fontAlgn="b"/>
                      <a:r>
                        <a:rPr lang="en-US" sz="1800" b="0" i="0" u="none" strike="noStrike" dirty="0">
                          <a:solidFill>
                            <a:srgbClr val="000000"/>
                          </a:solidFill>
                          <a:effectLst/>
                          <a:latin typeface="Calibri" panose="020F0502020204030204" pitchFamily="34" charset="0"/>
                        </a:rPr>
                        <a:t>45%</a:t>
                      </a:r>
                    </a:p>
                  </a:txBody>
                  <a:tcPr marL="9525" marR="9525" marT="9525" marB="0" anchor="b"/>
                </a:tc>
                <a:extLst>
                  <a:ext uri="{0D108BD9-81ED-4DB2-BD59-A6C34878D82A}">
                    <a16:rowId xmlns:a16="http://schemas.microsoft.com/office/drawing/2014/main" val="4104822572"/>
                  </a:ext>
                </a:extLst>
              </a:tr>
              <a:tr h="370840">
                <a:tc>
                  <a:txBody>
                    <a:bodyPr/>
                    <a:lstStyle/>
                    <a:p>
                      <a:pPr algn="ctr"/>
                      <a:r>
                        <a:rPr lang="en-US" dirty="0"/>
                        <a:t>ACCESS_SUPERUSER</a:t>
                      </a:r>
                    </a:p>
                  </a:txBody>
                  <a:tcPr/>
                </a:tc>
                <a:tc>
                  <a:txBody>
                    <a:bodyPr/>
                    <a:lstStyle/>
                    <a:p>
                      <a:pPr algn="ctr" fontAlgn="b"/>
                      <a:r>
                        <a:rPr lang="en-US" sz="1800" b="0" i="0" u="none" strike="noStrike" dirty="0">
                          <a:solidFill>
                            <a:srgbClr val="000000"/>
                          </a:solidFill>
                          <a:effectLst/>
                          <a:latin typeface="Calibri" panose="020F0502020204030204" pitchFamily="34" charset="0"/>
                        </a:rPr>
                        <a:t>15%</a:t>
                      </a:r>
                    </a:p>
                  </a:txBody>
                  <a:tcPr marL="9525" marR="9525" marT="9525" marB="0" anchor="b"/>
                </a:tc>
                <a:extLst>
                  <a:ext uri="{0D108BD9-81ED-4DB2-BD59-A6C34878D82A}">
                    <a16:rowId xmlns:a16="http://schemas.microsoft.com/office/drawing/2014/main" val="326908047"/>
                  </a:ext>
                </a:extLst>
              </a:tr>
              <a:tr h="370840">
                <a:tc>
                  <a:txBody>
                    <a:bodyPr/>
                    <a:lstStyle/>
                    <a:p>
                      <a:pPr algn="ctr"/>
                      <a:r>
                        <a:rPr lang="en-US" dirty="0"/>
                        <a:t>READ_PHONE_NUMBERS</a:t>
                      </a:r>
                    </a:p>
                  </a:txBody>
                  <a:tcPr/>
                </a:tc>
                <a:tc>
                  <a:txBody>
                    <a:bodyPr/>
                    <a:lstStyle/>
                    <a:p>
                      <a:pPr algn="ctr" fontAlgn="b"/>
                      <a:r>
                        <a:rPr lang="en-US" sz="1800" b="0" i="0" u="none" strike="noStrike" dirty="0">
                          <a:solidFill>
                            <a:srgbClr val="000000"/>
                          </a:solidFill>
                          <a:effectLst/>
                          <a:latin typeface="Calibri" panose="020F0502020204030204" pitchFamily="34" charset="0"/>
                        </a:rPr>
                        <a:t>10%</a:t>
                      </a:r>
                    </a:p>
                  </a:txBody>
                  <a:tcPr marL="9525" marR="9525" marT="9525" marB="0" anchor="b"/>
                </a:tc>
                <a:extLst>
                  <a:ext uri="{0D108BD9-81ED-4DB2-BD59-A6C34878D82A}">
                    <a16:rowId xmlns:a16="http://schemas.microsoft.com/office/drawing/2014/main" val="3175579735"/>
                  </a:ext>
                </a:extLst>
              </a:tr>
              <a:tr h="370840">
                <a:tc>
                  <a:txBody>
                    <a:bodyPr/>
                    <a:lstStyle/>
                    <a:p>
                      <a:pPr algn="ctr"/>
                      <a:r>
                        <a:rPr lang="en-US" dirty="0"/>
                        <a:t>WRITE_CALL_LOG</a:t>
                      </a:r>
                    </a:p>
                  </a:txBody>
                  <a:tcPr/>
                </a:tc>
                <a:tc>
                  <a:txBody>
                    <a:bodyPr/>
                    <a:lstStyle/>
                    <a:p>
                      <a:pPr algn="ctr" fontAlgn="b"/>
                      <a:r>
                        <a:rPr lang="en-US" sz="1800" b="0" i="0" u="none" strike="noStrike" dirty="0">
                          <a:solidFill>
                            <a:srgbClr val="000000"/>
                          </a:solidFill>
                          <a:effectLst/>
                          <a:latin typeface="Calibri" panose="020F0502020204030204" pitchFamily="34" charset="0"/>
                        </a:rPr>
                        <a:t>10%</a:t>
                      </a:r>
                    </a:p>
                  </a:txBody>
                  <a:tcPr marL="9525" marR="9525" marT="9525" marB="0" anchor="b"/>
                </a:tc>
                <a:extLst>
                  <a:ext uri="{0D108BD9-81ED-4DB2-BD59-A6C34878D82A}">
                    <a16:rowId xmlns:a16="http://schemas.microsoft.com/office/drawing/2014/main" val="4224432964"/>
                  </a:ext>
                </a:extLst>
              </a:tr>
              <a:tr h="370840">
                <a:tc>
                  <a:txBody>
                    <a:bodyPr/>
                    <a:lstStyle/>
                    <a:p>
                      <a:pPr algn="ctr"/>
                      <a:r>
                        <a:rPr lang="en-US" dirty="0"/>
                        <a:t>DEVICE_ADMIN_ENABLED</a:t>
                      </a:r>
                    </a:p>
                  </a:txBody>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tc>
                <a:extLst>
                  <a:ext uri="{0D108BD9-81ED-4DB2-BD59-A6C34878D82A}">
                    <a16:rowId xmlns:a16="http://schemas.microsoft.com/office/drawing/2014/main" val="2486493564"/>
                  </a:ext>
                </a:extLst>
              </a:tr>
            </a:tbl>
          </a:graphicData>
        </a:graphic>
      </p:graphicFrame>
    </p:spTree>
    <p:extLst>
      <p:ext uri="{BB962C8B-B14F-4D97-AF65-F5344CB8AC3E}">
        <p14:creationId xmlns:p14="http://schemas.microsoft.com/office/powerpoint/2010/main" val="2185891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3EF02-167D-473D-91E2-1F055B7931E3}"/>
              </a:ext>
            </a:extLst>
          </p:cNvPr>
          <p:cNvSpPr>
            <a:spLocks noGrp="1"/>
          </p:cNvSpPr>
          <p:nvPr>
            <p:ph type="title"/>
          </p:nvPr>
        </p:nvSpPr>
        <p:spPr/>
        <p:txBody>
          <a:bodyPr/>
          <a:lstStyle/>
          <a:p>
            <a:r>
              <a:rPr lang="en-US" dirty="0"/>
              <a:t>Only Popular Dangerous Permissions</a:t>
            </a:r>
          </a:p>
        </p:txBody>
      </p:sp>
      <p:graphicFrame>
        <p:nvGraphicFramePr>
          <p:cNvPr id="4" name="Table 4">
            <a:extLst>
              <a:ext uri="{FF2B5EF4-FFF2-40B4-BE49-F238E27FC236}">
                <a16:creationId xmlns:a16="http://schemas.microsoft.com/office/drawing/2014/main" id="{E71CE395-A15B-4B1B-91D5-3B87B0A34642}"/>
              </a:ext>
            </a:extLst>
          </p:cNvPr>
          <p:cNvGraphicFramePr>
            <a:graphicFrameLocks noGrp="1"/>
          </p:cNvGraphicFramePr>
          <p:nvPr>
            <p:ph idx="1"/>
            <p:extLst>
              <p:ext uri="{D42A27DB-BD31-4B8C-83A1-F6EECF244321}">
                <p14:modId xmlns:p14="http://schemas.microsoft.com/office/powerpoint/2010/main" val="24427570"/>
              </p:ext>
            </p:extLst>
          </p:nvPr>
        </p:nvGraphicFramePr>
        <p:xfrm>
          <a:off x="685800" y="2141538"/>
          <a:ext cx="10131424" cy="1112520"/>
        </p:xfrm>
        <a:graphic>
          <a:graphicData uri="http://schemas.openxmlformats.org/drawingml/2006/table">
            <a:tbl>
              <a:tblPr firstRow="1" bandRow="1">
                <a:tableStyleId>{5C22544A-7EE6-4342-B048-85BDC9FD1C3A}</a:tableStyleId>
              </a:tblPr>
              <a:tblGrid>
                <a:gridCol w="5065712">
                  <a:extLst>
                    <a:ext uri="{9D8B030D-6E8A-4147-A177-3AD203B41FA5}">
                      <a16:colId xmlns:a16="http://schemas.microsoft.com/office/drawing/2014/main" val="3728880363"/>
                    </a:ext>
                  </a:extLst>
                </a:gridCol>
                <a:gridCol w="5065712">
                  <a:extLst>
                    <a:ext uri="{9D8B030D-6E8A-4147-A177-3AD203B41FA5}">
                      <a16:colId xmlns:a16="http://schemas.microsoft.com/office/drawing/2014/main" val="3128116711"/>
                    </a:ext>
                  </a:extLst>
                </a:gridCol>
              </a:tblGrid>
              <a:tr h="370840">
                <a:tc>
                  <a:txBody>
                    <a:bodyPr/>
                    <a:lstStyle/>
                    <a:p>
                      <a:pPr algn="ctr"/>
                      <a:r>
                        <a:rPr lang="en-US" dirty="0"/>
                        <a:t>Name</a:t>
                      </a:r>
                    </a:p>
                  </a:txBody>
                  <a:tcPr/>
                </a:tc>
                <a:tc>
                  <a:txBody>
                    <a:bodyPr/>
                    <a:lstStyle/>
                    <a:p>
                      <a:pPr algn="ctr"/>
                      <a:r>
                        <a:rPr lang="en-US" dirty="0"/>
                        <a:t>Percent Used</a:t>
                      </a:r>
                    </a:p>
                  </a:txBody>
                  <a:tcPr/>
                </a:tc>
                <a:extLst>
                  <a:ext uri="{0D108BD9-81ED-4DB2-BD59-A6C34878D82A}">
                    <a16:rowId xmlns:a16="http://schemas.microsoft.com/office/drawing/2014/main" val="303664222"/>
                  </a:ext>
                </a:extLst>
              </a:tr>
              <a:tr h="370840">
                <a:tc>
                  <a:txBody>
                    <a:bodyPr/>
                    <a:lstStyle/>
                    <a:p>
                      <a:pPr algn="ctr"/>
                      <a:r>
                        <a:rPr lang="en-US" dirty="0"/>
                        <a:t>ACTIVITY_RECOGNITION</a:t>
                      </a:r>
                    </a:p>
                  </a:txBody>
                  <a:tcPr/>
                </a:tc>
                <a:tc>
                  <a:txBody>
                    <a:bodyPr/>
                    <a:lstStyle/>
                    <a:p>
                      <a:pPr algn="ctr"/>
                      <a:r>
                        <a:rPr lang="en-US" dirty="0"/>
                        <a:t>15%</a:t>
                      </a:r>
                    </a:p>
                  </a:txBody>
                  <a:tcPr/>
                </a:tc>
                <a:extLst>
                  <a:ext uri="{0D108BD9-81ED-4DB2-BD59-A6C34878D82A}">
                    <a16:rowId xmlns:a16="http://schemas.microsoft.com/office/drawing/2014/main" val="3590571152"/>
                  </a:ext>
                </a:extLst>
              </a:tr>
              <a:tr h="370840">
                <a:tc>
                  <a:txBody>
                    <a:bodyPr/>
                    <a:lstStyle/>
                    <a:p>
                      <a:pPr algn="ctr"/>
                      <a:r>
                        <a:rPr lang="en-US" dirty="0"/>
                        <a:t>WRITE_CALENDAR</a:t>
                      </a:r>
                    </a:p>
                  </a:txBody>
                  <a:tcPr/>
                </a:tc>
                <a:tc>
                  <a:txBody>
                    <a:bodyPr/>
                    <a:lstStyle/>
                    <a:p>
                      <a:pPr algn="ctr"/>
                      <a:r>
                        <a:rPr lang="en-US" dirty="0"/>
                        <a:t>10%</a:t>
                      </a:r>
                    </a:p>
                  </a:txBody>
                  <a:tcPr/>
                </a:tc>
                <a:extLst>
                  <a:ext uri="{0D108BD9-81ED-4DB2-BD59-A6C34878D82A}">
                    <a16:rowId xmlns:a16="http://schemas.microsoft.com/office/drawing/2014/main" val="1235009676"/>
                  </a:ext>
                </a:extLst>
              </a:tr>
            </a:tbl>
          </a:graphicData>
        </a:graphic>
      </p:graphicFrame>
    </p:spTree>
    <p:extLst>
      <p:ext uri="{BB962C8B-B14F-4D97-AF65-F5344CB8AC3E}">
        <p14:creationId xmlns:p14="http://schemas.microsoft.com/office/powerpoint/2010/main" val="2495479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D771C-46BA-4916-81E8-7E054DC0ECE2}"/>
              </a:ext>
            </a:extLst>
          </p:cNvPr>
          <p:cNvSpPr>
            <a:spLocks noGrp="1"/>
          </p:cNvSpPr>
          <p:nvPr>
            <p:ph type="title"/>
          </p:nvPr>
        </p:nvSpPr>
        <p:spPr/>
        <p:txBody>
          <a:bodyPr/>
          <a:lstStyle/>
          <a:p>
            <a:r>
              <a:rPr lang="en-US" dirty="0"/>
              <a:t>Shared Signature Permissions</a:t>
            </a:r>
          </a:p>
        </p:txBody>
      </p:sp>
      <p:graphicFrame>
        <p:nvGraphicFramePr>
          <p:cNvPr id="4" name="Table 4">
            <a:extLst>
              <a:ext uri="{FF2B5EF4-FFF2-40B4-BE49-F238E27FC236}">
                <a16:creationId xmlns:a16="http://schemas.microsoft.com/office/drawing/2014/main" id="{57CADC37-921B-4B08-BE64-F5E560C2F487}"/>
              </a:ext>
            </a:extLst>
          </p:cNvPr>
          <p:cNvGraphicFramePr>
            <a:graphicFrameLocks noGrp="1"/>
          </p:cNvGraphicFramePr>
          <p:nvPr>
            <p:ph idx="1"/>
            <p:extLst>
              <p:ext uri="{D42A27DB-BD31-4B8C-83A1-F6EECF244321}">
                <p14:modId xmlns:p14="http://schemas.microsoft.com/office/powerpoint/2010/main" val="544196414"/>
              </p:ext>
            </p:extLst>
          </p:nvPr>
        </p:nvGraphicFramePr>
        <p:xfrm>
          <a:off x="685800" y="2141538"/>
          <a:ext cx="10131423" cy="1483360"/>
        </p:xfrm>
        <a:graphic>
          <a:graphicData uri="http://schemas.openxmlformats.org/drawingml/2006/table">
            <a:tbl>
              <a:tblPr firstRow="1" bandRow="1">
                <a:tableStyleId>{5C22544A-7EE6-4342-B048-85BDC9FD1C3A}</a:tableStyleId>
              </a:tblPr>
              <a:tblGrid>
                <a:gridCol w="3377141">
                  <a:extLst>
                    <a:ext uri="{9D8B030D-6E8A-4147-A177-3AD203B41FA5}">
                      <a16:colId xmlns:a16="http://schemas.microsoft.com/office/drawing/2014/main" val="781159087"/>
                    </a:ext>
                  </a:extLst>
                </a:gridCol>
                <a:gridCol w="3377141">
                  <a:extLst>
                    <a:ext uri="{9D8B030D-6E8A-4147-A177-3AD203B41FA5}">
                      <a16:colId xmlns:a16="http://schemas.microsoft.com/office/drawing/2014/main" val="1819728847"/>
                    </a:ext>
                  </a:extLst>
                </a:gridCol>
                <a:gridCol w="3377141">
                  <a:extLst>
                    <a:ext uri="{9D8B030D-6E8A-4147-A177-3AD203B41FA5}">
                      <a16:colId xmlns:a16="http://schemas.microsoft.com/office/drawing/2014/main" val="1111027395"/>
                    </a:ext>
                  </a:extLst>
                </a:gridCol>
              </a:tblGrid>
              <a:tr h="370840">
                <a:tc>
                  <a:txBody>
                    <a:bodyPr/>
                    <a:lstStyle/>
                    <a:p>
                      <a:pPr algn="ctr"/>
                      <a:r>
                        <a:rPr lang="en-US" dirty="0"/>
                        <a:t>Name</a:t>
                      </a:r>
                    </a:p>
                  </a:txBody>
                  <a:tcPr/>
                </a:tc>
                <a:tc>
                  <a:txBody>
                    <a:bodyPr/>
                    <a:lstStyle/>
                    <a:p>
                      <a:pPr algn="ctr"/>
                      <a:r>
                        <a:rPr lang="en-US" dirty="0"/>
                        <a:t>Percent Used in Spyware</a:t>
                      </a:r>
                    </a:p>
                  </a:txBody>
                  <a:tcPr/>
                </a:tc>
                <a:tc>
                  <a:txBody>
                    <a:bodyPr/>
                    <a:lstStyle/>
                    <a:p>
                      <a:pPr algn="ctr"/>
                      <a:r>
                        <a:rPr lang="en-US" dirty="0"/>
                        <a:t>Percent Used in Popular</a:t>
                      </a:r>
                    </a:p>
                  </a:txBody>
                  <a:tcPr/>
                </a:tc>
                <a:extLst>
                  <a:ext uri="{0D108BD9-81ED-4DB2-BD59-A6C34878D82A}">
                    <a16:rowId xmlns:a16="http://schemas.microsoft.com/office/drawing/2014/main" val="2928693383"/>
                  </a:ext>
                </a:extLst>
              </a:tr>
              <a:tr h="370840">
                <a:tc>
                  <a:txBody>
                    <a:bodyPr/>
                    <a:lstStyle/>
                    <a:p>
                      <a:pPr algn="ctr" fontAlgn="b"/>
                      <a:r>
                        <a:rPr lang="en-US" sz="1800" b="0" i="0" u="none" strike="noStrike" dirty="0">
                          <a:solidFill>
                            <a:srgbClr val="000000"/>
                          </a:solidFill>
                          <a:effectLst/>
                          <a:latin typeface="Calibri" panose="020F0502020204030204" pitchFamily="34" charset="0"/>
                        </a:rPr>
                        <a:t>SYSTEM_ALERT_WINDOW</a:t>
                      </a:r>
                    </a:p>
                  </a:txBody>
                  <a:tcPr marL="9525" marR="9525" marT="9525" marB="0" anchor="b"/>
                </a:tc>
                <a:tc>
                  <a:txBody>
                    <a:bodyPr/>
                    <a:lstStyle/>
                    <a:p>
                      <a:pPr algn="ctr" fontAlgn="b"/>
                      <a:r>
                        <a:rPr lang="en-US" sz="1800" b="0" i="0" u="none" strike="noStrike" dirty="0">
                          <a:solidFill>
                            <a:srgbClr val="000000"/>
                          </a:solidFill>
                          <a:effectLst/>
                          <a:latin typeface="Calibri" panose="020F0502020204030204" pitchFamily="34" charset="0"/>
                        </a:rPr>
                        <a:t>45%</a:t>
                      </a:r>
                    </a:p>
                  </a:txBody>
                  <a:tcPr marL="9525" marR="9525" marT="9525" marB="0" anchor="b"/>
                </a:tc>
                <a:tc>
                  <a:txBody>
                    <a:bodyPr/>
                    <a:lstStyle/>
                    <a:p>
                      <a:pPr algn="ctr" fontAlgn="b"/>
                      <a:r>
                        <a:rPr lang="en-US" sz="1800" b="0" i="0" u="none" strike="noStrike" dirty="0">
                          <a:solidFill>
                            <a:srgbClr val="000000"/>
                          </a:solidFill>
                          <a:effectLst/>
                          <a:latin typeface="Calibri" panose="020F0502020204030204" pitchFamily="34" charset="0"/>
                        </a:rPr>
                        <a:t>25%</a:t>
                      </a:r>
                    </a:p>
                  </a:txBody>
                  <a:tcPr marL="9525" marR="9525" marT="9525" marB="0" anchor="b"/>
                </a:tc>
                <a:extLst>
                  <a:ext uri="{0D108BD9-81ED-4DB2-BD59-A6C34878D82A}">
                    <a16:rowId xmlns:a16="http://schemas.microsoft.com/office/drawing/2014/main" val="1611975531"/>
                  </a:ext>
                </a:extLst>
              </a:tr>
              <a:tr h="370840">
                <a:tc>
                  <a:txBody>
                    <a:bodyPr/>
                    <a:lstStyle/>
                    <a:p>
                      <a:pPr algn="ctr" fontAlgn="b"/>
                      <a:r>
                        <a:rPr lang="en-US" sz="1800" b="0" i="0" u="none" strike="noStrike" dirty="0">
                          <a:solidFill>
                            <a:srgbClr val="000000"/>
                          </a:solidFill>
                          <a:effectLst/>
                          <a:latin typeface="Calibri" panose="020F0502020204030204" pitchFamily="34" charset="0"/>
                        </a:rPr>
                        <a:t>WRITE_SETTINGS</a:t>
                      </a:r>
                    </a:p>
                  </a:txBody>
                  <a:tcPr marL="9525" marR="9525" marT="9525" marB="0" anchor="b"/>
                </a:tc>
                <a:tc>
                  <a:txBody>
                    <a:bodyPr/>
                    <a:lstStyle/>
                    <a:p>
                      <a:pPr algn="ctr" fontAlgn="b"/>
                      <a:r>
                        <a:rPr lang="en-US" sz="1800" b="0" i="0" u="none" strike="noStrike" dirty="0">
                          <a:solidFill>
                            <a:srgbClr val="000000"/>
                          </a:solidFill>
                          <a:effectLst/>
                          <a:latin typeface="Calibri" panose="020F0502020204030204" pitchFamily="34" charset="0"/>
                        </a:rPr>
                        <a:t>30%</a:t>
                      </a:r>
                    </a:p>
                  </a:txBody>
                  <a:tcPr marL="9525" marR="9525" marT="9525" marB="0" anchor="b"/>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tc>
                <a:extLst>
                  <a:ext uri="{0D108BD9-81ED-4DB2-BD59-A6C34878D82A}">
                    <a16:rowId xmlns:a16="http://schemas.microsoft.com/office/drawing/2014/main" val="419974431"/>
                  </a:ext>
                </a:extLst>
              </a:tr>
              <a:tr h="370840">
                <a:tc>
                  <a:txBody>
                    <a:bodyPr/>
                    <a:lstStyle/>
                    <a:p>
                      <a:pPr algn="ctr" fontAlgn="b"/>
                      <a:r>
                        <a:rPr lang="fr-FR" sz="1800" b="0" i="0" u="none" strike="noStrike" dirty="0">
                          <a:solidFill>
                            <a:srgbClr val="000000"/>
                          </a:solidFill>
                          <a:effectLst/>
                          <a:latin typeface="Calibri" panose="020F0502020204030204" pitchFamily="34" charset="0"/>
                        </a:rPr>
                        <a:t>REQUEST_INSTALL_PACKAGES</a:t>
                      </a:r>
                    </a:p>
                  </a:txBody>
                  <a:tcPr marL="9525" marR="9525" marT="9525" marB="0" anchor="b"/>
                </a:tc>
                <a:tc>
                  <a:txBody>
                    <a:bodyPr/>
                    <a:lstStyle/>
                    <a:p>
                      <a:pPr algn="ctr" fontAlgn="b"/>
                      <a:r>
                        <a:rPr lang="en-US" sz="1800" b="0" i="0" u="none" strike="noStrike" dirty="0">
                          <a:solidFill>
                            <a:srgbClr val="000000"/>
                          </a:solidFill>
                          <a:effectLst/>
                          <a:latin typeface="Calibri" panose="020F0502020204030204" pitchFamily="34" charset="0"/>
                        </a:rPr>
                        <a:t>10%</a:t>
                      </a:r>
                    </a:p>
                  </a:txBody>
                  <a:tcPr marL="9525" marR="9525" marT="9525" marB="0" anchor="b"/>
                </a:tc>
                <a:tc>
                  <a:txBody>
                    <a:bodyPr/>
                    <a:lstStyle/>
                    <a:p>
                      <a:pPr algn="ctr" fontAlgn="b"/>
                      <a:r>
                        <a:rPr lang="en-US" sz="1800" b="0" i="0" u="none" strike="noStrike" dirty="0">
                          <a:solidFill>
                            <a:srgbClr val="000000"/>
                          </a:solidFill>
                          <a:effectLst/>
                          <a:latin typeface="Calibri" panose="020F0502020204030204" pitchFamily="34" charset="0"/>
                        </a:rPr>
                        <a:t>10%</a:t>
                      </a:r>
                    </a:p>
                  </a:txBody>
                  <a:tcPr marL="9525" marR="9525" marT="9525" marB="0" anchor="b"/>
                </a:tc>
                <a:extLst>
                  <a:ext uri="{0D108BD9-81ED-4DB2-BD59-A6C34878D82A}">
                    <a16:rowId xmlns:a16="http://schemas.microsoft.com/office/drawing/2014/main" val="2045105177"/>
                  </a:ext>
                </a:extLst>
              </a:tr>
            </a:tbl>
          </a:graphicData>
        </a:graphic>
      </p:graphicFrame>
    </p:spTree>
    <p:extLst>
      <p:ext uri="{BB962C8B-B14F-4D97-AF65-F5344CB8AC3E}">
        <p14:creationId xmlns:p14="http://schemas.microsoft.com/office/powerpoint/2010/main" val="13731161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BE25C-848F-4602-B510-F95251A27002}"/>
              </a:ext>
            </a:extLst>
          </p:cNvPr>
          <p:cNvSpPr>
            <a:spLocks noGrp="1"/>
          </p:cNvSpPr>
          <p:nvPr>
            <p:ph type="title"/>
          </p:nvPr>
        </p:nvSpPr>
        <p:spPr/>
        <p:txBody>
          <a:bodyPr/>
          <a:lstStyle/>
          <a:p>
            <a:r>
              <a:rPr lang="en-US" dirty="0"/>
              <a:t>Only Spyware Signature Permissions</a:t>
            </a:r>
          </a:p>
        </p:txBody>
      </p:sp>
      <p:graphicFrame>
        <p:nvGraphicFramePr>
          <p:cNvPr id="4" name="Table 4">
            <a:extLst>
              <a:ext uri="{FF2B5EF4-FFF2-40B4-BE49-F238E27FC236}">
                <a16:creationId xmlns:a16="http://schemas.microsoft.com/office/drawing/2014/main" id="{EEE37D19-E827-47E3-BAEE-57C16D850D84}"/>
              </a:ext>
            </a:extLst>
          </p:cNvPr>
          <p:cNvGraphicFramePr>
            <a:graphicFrameLocks noGrp="1"/>
          </p:cNvGraphicFramePr>
          <p:nvPr>
            <p:ph idx="1"/>
            <p:extLst>
              <p:ext uri="{D42A27DB-BD31-4B8C-83A1-F6EECF244321}">
                <p14:modId xmlns:p14="http://schemas.microsoft.com/office/powerpoint/2010/main" val="3252477617"/>
              </p:ext>
            </p:extLst>
          </p:nvPr>
        </p:nvGraphicFramePr>
        <p:xfrm>
          <a:off x="685800" y="2141538"/>
          <a:ext cx="10131424" cy="3909060"/>
        </p:xfrm>
        <a:graphic>
          <a:graphicData uri="http://schemas.openxmlformats.org/drawingml/2006/table">
            <a:tbl>
              <a:tblPr firstRow="1" bandRow="1">
                <a:tableStyleId>{5C22544A-7EE6-4342-B048-85BDC9FD1C3A}</a:tableStyleId>
              </a:tblPr>
              <a:tblGrid>
                <a:gridCol w="5065712">
                  <a:extLst>
                    <a:ext uri="{9D8B030D-6E8A-4147-A177-3AD203B41FA5}">
                      <a16:colId xmlns:a16="http://schemas.microsoft.com/office/drawing/2014/main" val="3287920931"/>
                    </a:ext>
                  </a:extLst>
                </a:gridCol>
                <a:gridCol w="5065712">
                  <a:extLst>
                    <a:ext uri="{9D8B030D-6E8A-4147-A177-3AD203B41FA5}">
                      <a16:colId xmlns:a16="http://schemas.microsoft.com/office/drawing/2014/main" val="1755776048"/>
                    </a:ext>
                  </a:extLst>
                </a:gridCol>
              </a:tblGrid>
              <a:tr h="0">
                <a:tc>
                  <a:txBody>
                    <a:bodyPr/>
                    <a:lstStyle/>
                    <a:p>
                      <a:pPr algn="ctr"/>
                      <a:r>
                        <a:rPr lang="en-US" dirty="0"/>
                        <a:t>Name</a:t>
                      </a:r>
                    </a:p>
                  </a:txBody>
                  <a:tcPr/>
                </a:tc>
                <a:tc>
                  <a:txBody>
                    <a:bodyPr/>
                    <a:lstStyle/>
                    <a:p>
                      <a:pPr algn="ctr"/>
                      <a:r>
                        <a:rPr lang="en-US" dirty="0"/>
                        <a:t>Percent Used</a:t>
                      </a:r>
                    </a:p>
                  </a:txBody>
                  <a:tcPr/>
                </a:tc>
                <a:extLst>
                  <a:ext uri="{0D108BD9-81ED-4DB2-BD59-A6C34878D82A}">
                    <a16:rowId xmlns:a16="http://schemas.microsoft.com/office/drawing/2014/main" val="2546353626"/>
                  </a:ext>
                </a:extLst>
              </a:tr>
              <a:tr h="0">
                <a:tc>
                  <a:txBody>
                    <a:bodyPr/>
                    <a:lstStyle/>
                    <a:p>
                      <a:pPr algn="ctr" fontAlgn="b"/>
                      <a:r>
                        <a:rPr lang="fr-FR" sz="800" b="0" i="0" u="none" strike="noStrike" dirty="0">
                          <a:solidFill>
                            <a:srgbClr val="000000"/>
                          </a:solidFill>
                          <a:effectLst/>
                          <a:latin typeface="Calibri" panose="020F0502020204030204" pitchFamily="34" charset="0"/>
                        </a:rPr>
                        <a:t>PACKAGE_USAGE_STATS</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20%</a:t>
                      </a:r>
                    </a:p>
                  </a:txBody>
                  <a:tcPr marL="9525" marR="9525" marT="9525" marB="0" anchor="b"/>
                </a:tc>
                <a:extLst>
                  <a:ext uri="{0D108BD9-81ED-4DB2-BD59-A6C34878D82A}">
                    <a16:rowId xmlns:a16="http://schemas.microsoft.com/office/drawing/2014/main" val="1088378280"/>
                  </a:ext>
                </a:extLst>
              </a:tr>
              <a:tr h="0">
                <a:tc>
                  <a:txBody>
                    <a:bodyPr/>
                    <a:lstStyle/>
                    <a:p>
                      <a:pPr algn="ctr" fontAlgn="b"/>
                      <a:r>
                        <a:rPr lang="en-US" sz="800" b="0" i="0" u="none" strike="noStrike" dirty="0">
                          <a:solidFill>
                            <a:srgbClr val="000000"/>
                          </a:solidFill>
                          <a:effectLst/>
                          <a:latin typeface="Calibri" panose="020F0502020204030204" pitchFamily="34" charset="0"/>
                        </a:rPr>
                        <a:t>READ_PRIVILEGED_PHONE_STATE</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15%</a:t>
                      </a:r>
                    </a:p>
                  </a:txBody>
                  <a:tcPr marL="9525" marR="9525" marT="9525" marB="0" anchor="b"/>
                </a:tc>
                <a:extLst>
                  <a:ext uri="{0D108BD9-81ED-4DB2-BD59-A6C34878D82A}">
                    <a16:rowId xmlns:a16="http://schemas.microsoft.com/office/drawing/2014/main" val="2280669279"/>
                  </a:ext>
                </a:extLst>
              </a:tr>
              <a:tr h="0">
                <a:tc>
                  <a:txBody>
                    <a:bodyPr/>
                    <a:lstStyle/>
                    <a:p>
                      <a:pPr algn="ctr" fontAlgn="b"/>
                      <a:r>
                        <a:rPr lang="en-US" sz="800" b="0" i="0" u="none" strike="noStrike" dirty="0">
                          <a:solidFill>
                            <a:srgbClr val="000000"/>
                          </a:solidFill>
                          <a:effectLst/>
                          <a:latin typeface="Calibri" panose="020F0502020204030204" pitchFamily="34" charset="0"/>
                        </a:rPr>
                        <a:t>INTERACT_ACROSS_USERS</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10%</a:t>
                      </a:r>
                    </a:p>
                  </a:txBody>
                  <a:tcPr marL="9525" marR="9525" marT="9525" marB="0" anchor="b"/>
                </a:tc>
                <a:extLst>
                  <a:ext uri="{0D108BD9-81ED-4DB2-BD59-A6C34878D82A}">
                    <a16:rowId xmlns:a16="http://schemas.microsoft.com/office/drawing/2014/main" val="1908961456"/>
                  </a:ext>
                </a:extLst>
              </a:tr>
              <a:tr h="0">
                <a:tc>
                  <a:txBody>
                    <a:bodyPr/>
                    <a:lstStyle/>
                    <a:p>
                      <a:pPr algn="ctr" fontAlgn="b"/>
                      <a:r>
                        <a:rPr lang="en-US" sz="800" b="0" i="0" u="none" strike="noStrike" dirty="0">
                          <a:solidFill>
                            <a:srgbClr val="000000"/>
                          </a:solidFill>
                          <a:effectLst/>
                          <a:latin typeface="Calibri" panose="020F0502020204030204" pitchFamily="34" charset="0"/>
                        </a:rPr>
                        <a:t>INTERACT_ACROSS_USERS_FULL</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10%</a:t>
                      </a:r>
                    </a:p>
                  </a:txBody>
                  <a:tcPr marL="9525" marR="9525" marT="9525" marB="0" anchor="b"/>
                </a:tc>
                <a:extLst>
                  <a:ext uri="{0D108BD9-81ED-4DB2-BD59-A6C34878D82A}">
                    <a16:rowId xmlns:a16="http://schemas.microsoft.com/office/drawing/2014/main" val="384662965"/>
                  </a:ext>
                </a:extLst>
              </a:tr>
              <a:tr h="0">
                <a:tc>
                  <a:txBody>
                    <a:bodyPr/>
                    <a:lstStyle/>
                    <a:p>
                      <a:pPr algn="ctr" fontAlgn="b"/>
                      <a:r>
                        <a:rPr lang="en-US" sz="800" b="0" i="0" u="none" strike="noStrike" dirty="0">
                          <a:solidFill>
                            <a:srgbClr val="000000"/>
                          </a:solidFill>
                          <a:effectLst/>
                          <a:latin typeface="Calibri" panose="020F0502020204030204" pitchFamily="34" charset="0"/>
                        </a:rPr>
                        <a:t>READ_LOGS</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10%</a:t>
                      </a:r>
                    </a:p>
                  </a:txBody>
                  <a:tcPr marL="9525" marR="9525" marT="9525" marB="0" anchor="b"/>
                </a:tc>
                <a:extLst>
                  <a:ext uri="{0D108BD9-81ED-4DB2-BD59-A6C34878D82A}">
                    <a16:rowId xmlns:a16="http://schemas.microsoft.com/office/drawing/2014/main" val="2774743796"/>
                  </a:ext>
                </a:extLst>
              </a:tr>
              <a:tr h="0">
                <a:tc>
                  <a:txBody>
                    <a:bodyPr/>
                    <a:lstStyle/>
                    <a:p>
                      <a:pPr algn="ctr" fontAlgn="b"/>
                      <a:r>
                        <a:rPr lang="en-US" sz="800" b="0" i="0" u="none" strike="noStrike" dirty="0">
                          <a:solidFill>
                            <a:srgbClr val="000000"/>
                          </a:solidFill>
                          <a:effectLst/>
                          <a:latin typeface="Calibri" panose="020F0502020204030204" pitchFamily="34" charset="0"/>
                        </a:rPr>
                        <a:t>WRITE_SECURE_SETTINGS</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10%</a:t>
                      </a:r>
                    </a:p>
                  </a:txBody>
                  <a:tcPr marL="9525" marR="9525" marT="9525" marB="0" anchor="b"/>
                </a:tc>
                <a:extLst>
                  <a:ext uri="{0D108BD9-81ED-4DB2-BD59-A6C34878D82A}">
                    <a16:rowId xmlns:a16="http://schemas.microsoft.com/office/drawing/2014/main" val="2251827693"/>
                  </a:ext>
                </a:extLst>
              </a:tr>
              <a:tr h="0">
                <a:tc>
                  <a:txBody>
                    <a:bodyPr/>
                    <a:lstStyle/>
                    <a:p>
                      <a:pPr algn="ctr" fontAlgn="b"/>
                      <a:r>
                        <a:rPr lang="fr-FR" sz="800" b="0" i="0" u="none" strike="noStrike" dirty="0">
                          <a:solidFill>
                            <a:srgbClr val="000000"/>
                          </a:solidFill>
                          <a:effectLst/>
                          <a:latin typeface="Calibri" panose="020F0502020204030204" pitchFamily="34" charset="0"/>
                        </a:rPr>
                        <a:t>BIND_DEVICE_ADMIN</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5%</a:t>
                      </a:r>
                    </a:p>
                  </a:txBody>
                  <a:tcPr marL="9525" marR="9525" marT="9525" marB="0" anchor="b"/>
                </a:tc>
                <a:extLst>
                  <a:ext uri="{0D108BD9-81ED-4DB2-BD59-A6C34878D82A}">
                    <a16:rowId xmlns:a16="http://schemas.microsoft.com/office/drawing/2014/main" val="1641932084"/>
                  </a:ext>
                </a:extLst>
              </a:tr>
              <a:tr h="0">
                <a:tc>
                  <a:txBody>
                    <a:bodyPr/>
                    <a:lstStyle/>
                    <a:p>
                      <a:pPr algn="ctr" fontAlgn="b"/>
                      <a:r>
                        <a:rPr lang="en-US" sz="800" b="0" i="0" u="none" strike="noStrike" dirty="0">
                          <a:solidFill>
                            <a:srgbClr val="000000"/>
                          </a:solidFill>
                          <a:effectLst/>
                          <a:latin typeface="Calibri" panose="020F0502020204030204" pitchFamily="34" charset="0"/>
                        </a:rPr>
                        <a:t>BIND_ACCESSIBILITY_SERVICE</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5%</a:t>
                      </a:r>
                    </a:p>
                  </a:txBody>
                  <a:tcPr marL="9525" marR="9525" marT="9525" marB="0" anchor="b"/>
                </a:tc>
                <a:extLst>
                  <a:ext uri="{0D108BD9-81ED-4DB2-BD59-A6C34878D82A}">
                    <a16:rowId xmlns:a16="http://schemas.microsoft.com/office/drawing/2014/main" val="801162898"/>
                  </a:ext>
                </a:extLst>
              </a:tr>
              <a:tr h="0">
                <a:tc>
                  <a:txBody>
                    <a:bodyPr/>
                    <a:lstStyle/>
                    <a:p>
                      <a:pPr algn="ctr" fontAlgn="b"/>
                      <a:r>
                        <a:rPr lang="fr-FR" sz="800" b="0" i="0" u="none" strike="noStrike" dirty="0">
                          <a:solidFill>
                            <a:srgbClr val="000000"/>
                          </a:solidFill>
                          <a:effectLst/>
                          <a:latin typeface="Calibri" panose="020F0502020204030204" pitchFamily="34" charset="0"/>
                        </a:rPr>
                        <a:t>BIND_NOTIFICATION_LISTENER_SERVICE</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5%</a:t>
                      </a:r>
                    </a:p>
                  </a:txBody>
                  <a:tcPr marL="9525" marR="9525" marT="9525" marB="0" anchor="b"/>
                </a:tc>
                <a:extLst>
                  <a:ext uri="{0D108BD9-81ED-4DB2-BD59-A6C34878D82A}">
                    <a16:rowId xmlns:a16="http://schemas.microsoft.com/office/drawing/2014/main" val="3888743876"/>
                  </a:ext>
                </a:extLst>
              </a:tr>
              <a:tr h="0">
                <a:tc>
                  <a:txBody>
                    <a:bodyPr/>
                    <a:lstStyle/>
                    <a:p>
                      <a:pPr algn="ctr" fontAlgn="b"/>
                      <a:r>
                        <a:rPr lang="en-US" sz="800" b="0" i="0" u="none" strike="noStrike" dirty="0">
                          <a:solidFill>
                            <a:srgbClr val="000000"/>
                          </a:solidFill>
                          <a:effectLst/>
                          <a:latin typeface="Calibri" panose="020F0502020204030204" pitchFamily="34" charset="0"/>
                        </a:rPr>
                        <a:t>CAPTURE_AUDIO_OUTPUT</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5%</a:t>
                      </a:r>
                    </a:p>
                  </a:txBody>
                  <a:tcPr marL="9525" marR="9525" marT="9525" marB="0" anchor="b"/>
                </a:tc>
                <a:extLst>
                  <a:ext uri="{0D108BD9-81ED-4DB2-BD59-A6C34878D82A}">
                    <a16:rowId xmlns:a16="http://schemas.microsoft.com/office/drawing/2014/main" val="220192592"/>
                  </a:ext>
                </a:extLst>
              </a:tr>
              <a:tr h="0">
                <a:tc>
                  <a:txBody>
                    <a:bodyPr/>
                    <a:lstStyle/>
                    <a:p>
                      <a:pPr algn="ctr" fontAlgn="b"/>
                      <a:r>
                        <a:rPr lang="en-US" sz="800" b="0" i="0" u="none" strike="noStrike" dirty="0">
                          <a:solidFill>
                            <a:srgbClr val="000000"/>
                          </a:solidFill>
                          <a:effectLst/>
                          <a:latin typeface="Calibri" panose="020F0502020204030204" pitchFamily="34" charset="0"/>
                        </a:rPr>
                        <a:t>CHANGE_CONFIGURATION</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5%</a:t>
                      </a:r>
                    </a:p>
                  </a:txBody>
                  <a:tcPr marL="9525" marR="9525" marT="9525" marB="0" anchor="b"/>
                </a:tc>
                <a:extLst>
                  <a:ext uri="{0D108BD9-81ED-4DB2-BD59-A6C34878D82A}">
                    <a16:rowId xmlns:a16="http://schemas.microsoft.com/office/drawing/2014/main" val="4265818893"/>
                  </a:ext>
                </a:extLst>
              </a:tr>
              <a:tr h="0">
                <a:tc>
                  <a:txBody>
                    <a:bodyPr/>
                    <a:lstStyle/>
                    <a:p>
                      <a:pPr algn="ctr" fontAlgn="b"/>
                      <a:r>
                        <a:rPr lang="fr-FR" sz="800" b="0" i="0" u="none" strike="noStrike" dirty="0">
                          <a:solidFill>
                            <a:srgbClr val="000000"/>
                          </a:solidFill>
                          <a:effectLst/>
                          <a:latin typeface="Calibri" panose="020F0502020204030204" pitchFamily="34" charset="0"/>
                        </a:rPr>
                        <a:t>MANAGE_DEVICE_ADMINS</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5%</a:t>
                      </a:r>
                    </a:p>
                  </a:txBody>
                  <a:tcPr marL="9525" marR="9525" marT="9525" marB="0" anchor="b"/>
                </a:tc>
                <a:extLst>
                  <a:ext uri="{0D108BD9-81ED-4DB2-BD59-A6C34878D82A}">
                    <a16:rowId xmlns:a16="http://schemas.microsoft.com/office/drawing/2014/main" val="1285538333"/>
                  </a:ext>
                </a:extLst>
              </a:tr>
              <a:tr h="0">
                <a:tc>
                  <a:txBody>
                    <a:bodyPr/>
                    <a:lstStyle/>
                    <a:p>
                      <a:pPr algn="ctr" fontAlgn="b"/>
                      <a:r>
                        <a:rPr lang="en-US" sz="800" b="0" i="0" u="none" strike="noStrike" dirty="0">
                          <a:solidFill>
                            <a:srgbClr val="000000"/>
                          </a:solidFill>
                          <a:effectLst/>
                          <a:latin typeface="Calibri" panose="020F0502020204030204" pitchFamily="34" charset="0"/>
                        </a:rPr>
                        <a:t>MANAGE_USERS</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5%</a:t>
                      </a:r>
                    </a:p>
                  </a:txBody>
                  <a:tcPr marL="9525" marR="9525" marT="9525" marB="0" anchor="b"/>
                </a:tc>
                <a:extLst>
                  <a:ext uri="{0D108BD9-81ED-4DB2-BD59-A6C34878D82A}">
                    <a16:rowId xmlns:a16="http://schemas.microsoft.com/office/drawing/2014/main" val="1162192235"/>
                  </a:ext>
                </a:extLst>
              </a:tr>
              <a:tr h="0">
                <a:tc>
                  <a:txBody>
                    <a:bodyPr/>
                    <a:lstStyle/>
                    <a:p>
                      <a:pPr algn="ctr" fontAlgn="b"/>
                      <a:r>
                        <a:rPr lang="en-US" sz="800" b="0" i="0" u="none" strike="noStrike" dirty="0">
                          <a:solidFill>
                            <a:srgbClr val="000000"/>
                          </a:solidFill>
                          <a:effectLst/>
                          <a:latin typeface="Calibri" panose="020F0502020204030204" pitchFamily="34" charset="0"/>
                        </a:rPr>
                        <a:t>MODIFY_PHONE_STATE</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5%</a:t>
                      </a:r>
                    </a:p>
                  </a:txBody>
                  <a:tcPr marL="9525" marR="9525" marT="9525" marB="0" anchor="b"/>
                </a:tc>
                <a:extLst>
                  <a:ext uri="{0D108BD9-81ED-4DB2-BD59-A6C34878D82A}">
                    <a16:rowId xmlns:a16="http://schemas.microsoft.com/office/drawing/2014/main" val="1362945674"/>
                  </a:ext>
                </a:extLst>
              </a:tr>
              <a:tr h="0">
                <a:tc>
                  <a:txBody>
                    <a:bodyPr/>
                    <a:lstStyle/>
                    <a:p>
                      <a:pPr algn="ctr" fontAlgn="b"/>
                      <a:r>
                        <a:rPr lang="en-US" sz="800" b="0" i="0" u="none" strike="noStrike" dirty="0">
                          <a:solidFill>
                            <a:srgbClr val="000000"/>
                          </a:solidFill>
                          <a:effectLst/>
                          <a:latin typeface="Calibri" panose="020F0502020204030204" pitchFamily="34" charset="0"/>
                        </a:rPr>
                        <a:t>OVERRIDE_WIFI_CONFIG</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5%</a:t>
                      </a:r>
                    </a:p>
                  </a:txBody>
                  <a:tcPr marL="9525" marR="9525" marT="9525" marB="0" anchor="b"/>
                </a:tc>
                <a:extLst>
                  <a:ext uri="{0D108BD9-81ED-4DB2-BD59-A6C34878D82A}">
                    <a16:rowId xmlns:a16="http://schemas.microsoft.com/office/drawing/2014/main" val="3425453747"/>
                  </a:ext>
                </a:extLst>
              </a:tr>
              <a:tr h="0">
                <a:tc>
                  <a:txBody>
                    <a:bodyPr/>
                    <a:lstStyle/>
                    <a:p>
                      <a:pPr algn="ctr" fontAlgn="b"/>
                      <a:r>
                        <a:rPr lang="en-US" sz="800" b="0" i="0" u="none" strike="noStrike" dirty="0">
                          <a:solidFill>
                            <a:srgbClr val="000000"/>
                          </a:solidFill>
                          <a:effectLst/>
                          <a:latin typeface="Calibri" panose="020F0502020204030204" pitchFamily="34" charset="0"/>
                        </a:rPr>
                        <a:t>REBOOT</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5%</a:t>
                      </a:r>
                    </a:p>
                  </a:txBody>
                  <a:tcPr marL="9525" marR="9525" marT="9525" marB="0" anchor="b"/>
                </a:tc>
                <a:extLst>
                  <a:ext uri="{0D108BD9-81ED-4DB2-BD59-A6C34878D82A}">
                    <a16:rowId xmlns:a16="http://schemas.microsoft.com/office/drawing/2014/main" val="506556622"/>
                  </a:ext>
                </a:extLst>
              </a:tr>
              <a:tr h="0">
                <a:tc>
                  <a:txBody>
                    <a:bodyPr/>
                    <a:lstStyle/>
                    <a:p>
                      <a:pPr algn="ctr" fontAlgn="b"/>
                      <a:r>
                        <a:rPr lang="en-US" sz="800" b="0" i="0" u="none" strike="noStrike" dirty="0">
                          <a:solidFill>
                            <a:srgbClr val="000000"/>
                          </a:solidFill>
                          <a:effectLst/>
                          <a:latin typeface="Calibri" panose="020F0502020204030204" pitchFamily="34" charset="0"/>
                        </a:rPr>
                        <a:t>STATUS_BAR</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5%</a:t>
                      </a:r>
                    </a:p>
                  </a:txBody>
                  <a:tcPr marL="9525" marR="9525" marT="9525" marB="0" anchor="b"/>
                </a:tc>
                <a:extLst>
                  <a:ext uri="{0D108BD9-81ED-4DB2-BD59-A6C34878D82A}">
                    <a16:rowId xmlns:a16="http://schemas.microsoft.com/office/drawing/2014/main" val="3497347701"/>
                  </a:ext>
                </a:extLst>
              </a:tr>
              <a:tr h="0">
                <a:tc>
                  <a:txBody>
                    <a:bodyPr/>
                    <a:lstStyle/>
                    <a:p>
                      <a:pPr algn="ctr" fontAlgn="b"/>
                      <a:r>
                        <a:rPr lang="en-US" sz="800" b="0" i="0" u="none" strike="noStrike" dirty="0">
                          <a:solidFill>
                            <a:srgbClr val="000000"/>
                          </a:solidFill>
                          <a:effectLst/>
                          <a:latin typeface="Calibri" panose="020F0502020204030204" pitchFamily="34" charset="0"/>
                        </a:rPr>
                        <a:t>TETHER_PRIVILEGED</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5%</a:t>
                      </a:r>
                    </a:p>
                  </a:txBody>
                  <a:tcPr marL="9525" marR="9525" marT="9525" marB="0" anchor="b"/>
                </a:tc>
                <a:extLst>
                  <a:ext uri="{0D108BD9-81ED-4DB2-BD59-A6C34878D82A}">
                    <a16:rowId xmlns:a16="http://schemas.microsoft.com/office/drawing/2014/main" val="440909692"/>
                  </a:ext>
                </a:extLst>
              </a:tr>
              <a:tr h="0">
                <a:tc>
                  <a:txBody>
                    <a:bodyPr/>
                    <a:lstStyle/>
                    <a:p>
                      <a:pPr algn="ctr" fontAlgn="b"/>
                      <a:r>
                        <a:rPr lang="en-US" sz="800" b="0" i="0" u="none" strike="noStrike" dirty="0">
                          <a:solidFill>
                            <a:srgbClr val="000000"/>
                          </a:solidFill>
                          <a:effectLst/>
                          <a:latin typeface="Calibri" panose="020F0502020204030204" pitchFamily="34" charset="0"/>
                        </a:rPr>
                        <a:t>UPDATE_APP_OPS_STATS</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5%</a:t>
                      </a:r>
                    </a:p>
                  </a:txBody>
                  <a:tcPr marL="9525" marR="9525" marT="9525" marB="0" anchor="b"/>
                </a:tc>
                <a:extLst>
                  <a:ext uri="{0D108BD9-81ED-4DB2-BD59-A6C34878D82A}">
                    <a16:rowId xmlns:a16="http://schemas.microsoft.com/office/drawing/2014/main" val="551772543"/>
                  </a:ext>
                </a:extLst>
              </a:tr>
              <a:tr h="0">
                <a:tc>
                  <a:txBody>
                    <a:bodyPr/>
                    <a:lstStyle/>
                    <a:p>
                      <a:pPr algn="ctr" fontAlgn="b"/>
                      <a:r>
                        <a:rPr lang="en-US" sz="800" b="0" i="0" u="none" strike="noStrike" dirty="0" err="1">
                          <a:solidFill>
                            <a:srgbClr val="000000"/>
                          </a:solidFill>
                          <a:effectLst/>
                          <a:latin typeface="Calibri" panose="020F0502020204030204" pitchFamily="34" charset="0"/>
                        </a:rPr>
                        <a:t>com.android.launcher.permission.WRITE_SETTINGS</a:t>
                      </a:r>
                      <a:endParaRPr lang="en-US" sz="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5%</a:t>
                      </a:r>
                    </a:p>
                  </a:txBody>
                  <a:tcPr marL="9525" marR="9525" marT="9525" marB="0" anchor="b"/>
                </a:tc>
                <a:extLst>
                  <a:ext uri="{0D108BD9-81ED-4DB2-BD59-A6C34878D82A}">
                    <a16:rowId xmlns:a16="http://schemas.microsoft.com/office/drawing/2014/main" val="2517875884"/>
                  </a:ext>
                </a:extLst>
              </a:tr>
            </a:tbl>
          </a:graphicData>
        </a:graphic>
      </p:graphicFrame>
    </p:spTree>
    <p:extLst>
      <p:ext uri="{BB962C8B-B14F-4D97-AF65-F5344CB8AC3E}">
        <p14:creationId xmlns:p14="http://schemas.microsoft.com/office/powerpoint/2010/main" val="2909387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DDCB3-E09E-4CCE-BD08-FF2D5DA73817}"/>
              </a:ext>
            </a:extLst>
          </p:cNvPr>
          <p:cNvSpPr>
            <a:spLocks noGrp="1"/>
          </p:cNvSpPr>
          <p:nvPr>
            <p:ph type="title"/>
          </p:nvPr>
        </p:nvSpPr>
        <p:spPr/>
        <p:txBody>
          <a:bodyPr/>
          <a:lstStyle/>
          <a:p>
            <a:r>
              <a:rPr lang="en-US" dirty="0"/>
              <a:t>Problems to Be Addressed</a:t>
            </a:r>
          </a:p>
        </p:txBody>
      </p:sp>
      <p:sp>
        <p:nvSpPr>
          <p:cNvPr id="3" name="Content Placeholder 2">
            <a:extLst>
              <a:ext uri="{FF2B5EF4-FFF2-40B4-BE49-F238E27FC236}">
                <a16:creationId xmlns:a16="http://schemas.microsoft.com/office/drawing/2014/main" id="{BB8EBC31-334F-43BE-BF26-634D93C9F1E2}"/>
              </a:ext>
            </a:extLst>
          </p:cNvPr>
          <p:cNvSpPr>
            <a:spLocks noGrp="1"/>
          </p:cNvSpPr>
          <p:nvPr>
            <p:ph idx="1"/>
          </p:nvPr>
        </p:nvSpPr>
        <p:spPr/>
        <p:txBody>
          <a:bodyPr>
            <a:normAutofit/>
          </a:bodyPr>
          <a:lstStyle/>
          <a:p>
            <a:r>
              <a:rPr lang="en-US" sz="2000" dirty="0"/>
              <a:t>Intimate partner violence (IPV) is a public health concern involving physical violence, sexual violence, stalking, or psychological harm by a current or former partner or spouse.</a:t>
            </a:r>
          </a:p>
          <a:p>
            <a:r>
              <a:rPr lang="en-US" sz="2000" dirty="0"/>
              <a:t>1 in 4 women and 1 in 10 men in the United States will experience some form of IPV in their lifetime.</a:t>
            </a:r>
          </a:p>
          <a:p>
            <a:r>
              <a:rPr lang="en-US" sz="2000" dirty="0"/>
              <a:t>One form of abuse uses technology to stalk, harass, and control victims.</a:t>
            </a:r>
          </a:p>
          <a:p>
            <a:r>
              <a:rPr lang="en-US" sz="2000" dirty="0"/>
              <a:t>Surveillance spyware applications allow tech-unsavvy abusers to easily track a victim’s device.</a:t>
            </a:r>
          </a:p>
        </p:txBody>
      </p:sp>
    </p:spTree>
    <p:extLst>
      <p:ext uri="{BB962C8B-B14F-4D97-AF65-F5344CB8AC3E}">
        <p14:creationId xmlns:p14="http://schemas.microsoft.com/office/powerpoint/2010/main" val="22029445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17C2E-C035-4FCF-9118-C3C1567355AC}"/>
              </a:ext>
            </a:extLst>
          </p:cNvPr>
          <p:cNvSpPr>
            <a:spLocks noGrp="1"/>
          </p:cNvSpPr>
          <p:nvPr>
            <p:ph type="title"/>
          </p:nvPr>
        </p:nvSpPr>
        <p:spPr/>
        <p:txBody>
          <a:bodyPr/>
          <a:lstStyle/>
          <a:p>
            <a:r>
              <a:rPr lang="en-US" dirty="0"/>
              <a:t>Only Popular Signature Permissions</a:t>
            </a:r>
          </a:p>
        </p:txBody>
      </p:sp>
      <p:graphicFrame>
        <p:nvGraphicFramePr>
          <p:cNvPr id="4" name="Table 4">
            <a:extLst>
              <a:ext uri="{FF2B5EF4-FFF2-40B4-BE49-F238E27FC236}">
                <a16:creationId xmlns:a16="http://schemas.microsoft.com/office/drawing/2014/main" id="{531D8E07-0696-4D01-B7E2-5A5B5D862C64}"/>
              </a:ext>
            </a:extLst>
          </p:cNvPr>
          <p:cNvGraphicFramePr>
            <a:graphicFrameLocks noGrp="1"/>
          </p:cNvGraphicFramePr>
          <p:nvPr>
            <p:ph idx="1"/>
            <p:extLst>
              <p:ext uri="{D42A27DB-BD31-4B8C-83A1-F6EECF244321}">
                <p14:modId xmlns:p14="http://schemas.microsoft.com/office/powerpoint/2010/main" val="2668400469"/>
              </p:ext>
            </p:extLst>
          </p:nvPr>
        </p:nvGraphicFramePr>
        <p:xfrm>
          <a:off x="685800" y="2141538"/>
          <a:ext cx="10131424" cy="1112520"/>
        </p:xfrm>
        <a:graphic>
          <a:graphicData uri="http://schemas.openxmlformats.org/drawingml/2006/table">
            <a:tbl>
              <a:tblPr firstRow="1" bandRow="1">
                <a:tableStyleId>{5C22544A-7EE6-4342-B048-85BDC9FD1C3A}</a:tableStyleId>
              </a:tblPr>
              <a:tblGrid>
                <a:gridCol w="5065712">
                  <a:extLst>
                    <a:ext uri="{9D8B030D-6E8A-4147-A177-3AD203B41FA5}">
                      <a16:colId xmlns:a16="http://schemas.microsoft.com/office/drawing/2014/main" val="74835041"/>
                    </a:ext>
                  </a:extLst>
                </a:gridCol>
                <a:gridCol w="5065712">
                  <a:extLst>
                    <a:ext uri="{9D8B030D-6E8A-4147-A177-3AD203B41FA5}">
                      <a16:colId xmlns:a16="http://schemas.microsoft.com/office/drawing/2014/main" val="4293587403"/>
                    </a:ext>
                  </a:extLst>
                </a:gridCol>
              </a:tblGrid>
              <a:tr h="370840">
                <a:tc>
                  <a:txBody>
                    <a:bodyPr/>
                    <a:lstStyle/>
                    <a:p>
                      <a:pPr algn="ctr"/>
                      <a:r>
                        <a:rPr lang="en-US" dirty="0"/>
                        <a:t>Name</a:t>
                      </a:r>
                    </a:p>
                  </a:txBody>
                  <a:tcPr/>
                </a:tc>
                <a:tc>
                  <a:txBody>
                    <a:bodyPr/>
                    <a:lstStyle/>
                    <a:p>
                      <a:pPr algn="ctr"/>
                      <a:r>
                        <a:rPr lang="en-US" dirty="0"/>
                        <a:t>Percent Used</a:t>
                      </a:r>
                    </a:p>
                  </a:txBody>
                  <a:tcPr/>
                </a:tc>
                <a:extLst>
                  <a:ext uri="{0D108BD9-81ED-4DB2-BD59-A6C34878D82A}">
                    <a16:rowId xmlns:a16="http://schemas.microsoft.com/office/drawing/2014/main" val="2872128715"/>
                  </a:ext>
                </a:extLst>
              </a:tr>
              <a:tr h="370840">
                <a:tc>
                  <a:txBody>
                    <a:bodyPr/>
                    <a:lstStyle/>
                    <a:p>
                      <a:pPr algn="ctr"/>
                      <a:r>
                        <a:rPr lang="en-US" dirty="0"/>
                        <a:t>BATTERY_STATS</a:t>
                      </a:r>
                    </a:p>
                  </a:txBody>
                  <a:tcPr/>
                </a:tc>
                <a:tc>
                  <a:txBody>
                    <a:bodyPr/>
                    <a:lstStyle/>
                    <a:p>
                      <a:pPr algn="ctr"/>
                      <a:r>
                        <a:rPr lang="en-US" dirty="0"/>
                        <a:t>5%</a:t>
                      </a:r>
                    </a:p>
                  </a:txBody>
                  <a:tcPr/>
                </a:tc>
                <a:extLst>
                  <a:ext uri="{0D108BD9-81ED-4DB2-BD59-A6C34878D82A}">
                    <a16:rowId xmlns:a16="http://schemas.microsoft.com/office/drawing/2014/main" val="176428378"/>
                  </a:ext>
                </a:extLst>
              </a:tr>
              <a:tr h="370840">
                <a:tc>
                  <a:txBody>
                    <a:bodyPr/>
                    <a:lstStyle/>
                    <a:p>
                      <a:pPr algn="ctr"/>
                      <a:r>
                        <a:rPr lang="en-US" dirty="0"/>
                        <a:t>MANAGE_DOCUMENTS</a:t>
                      </a:r>
                    </a:p>
                  </a:txBody>
                  <a:tcPr/>
                </a:tc>
                <a:tc>
                  <a:txBody>
                    <a:bodyPr/>
                    <a:lstStyle/>
                    <a:p>
                      <a:pPr algn="ctr"/>
                      <a:r>
                        <a:rPr lang="en-US" dirty="0"/>
                        <a:t>5%</a:t>
                      </a:r>
                    </a:p>
                  </a:txBody>
                  <a:tcPr/>
                </a:tc>
                <a:extLst>
                  <a:ext uri="{0D108BD9-81ED-4DB2-BD59-A6C34878D82A}">
                    <a16:rowId xmlns:a16="http://schemas.microsoft.com/office/drawing/2014/main" val="3006753822"/>
                  </a:ext>
                </a:extLst>
              </a:tr>
            </a:tbl>
          </a:graphicData>
        </a:graphic>
      </p:graphicFrame>
    </p:spTree>
    <p:extLst>
      <p:ext uri="{BB962C8B-B14F-4D97-AF65-F5344CB8AC3E}">
        <p14:creationId xmlns:p14="http://schemas.microsoft.com/office/powerpoint/2010/main" val="37531875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2434D-E5D0-4888-B10F-A7624EF2355E}"/>
              </a:ext>
            </a:extLst>
          </p:cNvPr>
          <p:cNvSpPr>
            <a:spLocks noGrp="1"/>
          </p:cNvSpPr>
          <p:nvPr>
            <p:ph type="title"/>
          </p:nvPr>
        </p:nvSpPr>
        <p:spPr/>
        <p:txBody>
          <a:bodyPr/>
          <a:lstStyle/>
          <a:p>
            <a:r>
              <a:rPr lang="en-US" dirty="0"/>
              <a:t>Removed Permissions</a:t>
            </a:r>
          </a:p>
        </p:txBody>
      </p:sp>
      <p:graphicFrame>
        <p:nvGraphicFramePr>
          <p:cNvPr id="4" name="Table 4">
            <a:extLst>
              <a:ext uri="{FF2B5EF4-FFF2-40B4-BE49-F238E27FC236}">
                <a16:creationId xmlns:a16="http://schemas.microsoft.com/office/drawing/2014/main" id="{EA9C4AA5-3CDE-4BE2-9C16-B614DB7E8826}"/>
              </a:ext>
            </a:extLst>
          </p:cNvPr>
          <p:cNvGraphicFramePr>
            <a:graphicFrameLocks noGrp="1"/>
          </p:cNvGraphicFramePr>
          <p:nvPr>
            <p:ph idx="1"/>
            <p:extLst>
              <p:ext uri="{D42A27DB-BD31-4B8C-83A1-F6EECF244321}">
                <p14:modId xmlns:p14="http://schemas.microsoft.com/office/powerpoint/2010/main" val="3132961284"/>
              </p:ext>
            </p:extLst>
          </p:nvPr>
        </p:nvGraphicFramePr>
        <p:xfrm>
          <a:off x="685800" y="2141538"/>
          <a:ext cx="10131423" cy="2867025"/>
        </p:xfrm>
        <a:graphic>
          <a:graphicData uri="http://schemas.openxmlformats.org/drawingml/2006/table">
            <a:tbl>
              <a:tblPr firstRow="1" bandRow="1">
                <a:tableStyleId>{5C22544A-7EE6-4342-B048-85BDC9FD1C3A}</a:tableStyleId>
              </a:tblPr>
              <a:tblGrid>
                <a:gridCol w="3377141">
                  <a:extLst>
                    <a:ext uri="{9D8B030D-6E8A-4147-A177-3AD203B41FA5}">
                      <a16:colId xmlns:a16="http://schemas.microsoft.com/office/drawing/2014/main" val="741075551"/>
                    </a:ext>
                  </a:extLst>
                </a:gridCol>
                <a:gridCol w="3377141">
                  <a:extLst>
                    <a:ext uri="{9D8B030D-6E8A-4147-A177-3AD203B41FA5}">
                      <a16:colId xmlns:a16="http://schemas.microsoft.com/office/drawing/2014/main" val="881810852"/>
                    </a:ext>
                  </a:extLst>
                </a:gridCol>
                <a:gridCol w="3377141">
                  <a:extLst>
                    <a:ext uri="{9D8B030D-6E8A-4147-A177-3AD203B41FA5}">
                      <a16:colId xmlns:a16="http://schemas.microsoft.com/office/drawing/2014/main" val="3746398823"/>
                    </a:ext>
                  </a:extLst>
                </a:gridCol>
              </a:tblGrid>
              <a:tr h="0">
                <a:tc>
                  <a:txBody>
                    <a:bodyPr/>
                    <a:lstStyle/>
                    <a:p>
                      <a:pPr algn="ctr"/>
                      <a:r>
                        <a:rPr lang="en-US" dirty="0"/>
                        <a:t>Name</a:t>
                      </a:r>
                    </a:p>
                  </a:txBody>
                  <a:tcPr/>
                </a:tc>
                <a:tc>
                  <a:txBody>
                    <a:bodyPr/>
                    <a:lstStyle/>
                    <a:p>
                      <a:pPr algn="ctr"/>
                      <a:r>
                        <a:rPr lang="en-US" dirty="0"/>
                        <a:t>Percent Used in Spyware</a:t>
                      </a:r>
                    </a:p>
                  </a:txBody>
                  <a:tcPr/>
                </a:tc>
                <a:tc>
                  <a:txBody>
                    <a:bodyPr/>
                    <a:lstStyle/>
                    <a:p>
                      <a:pPr algn="ctr"/>
                      <a:r>
                        <a:rPr lang="en-US" dirty="0"/>
                        <a:t>Percent Used in Popular</a:t>
                      </a:r>
                    </a:p>
                  </a:txBody>
                  <a:tcPr/>
                </a:tc>
                <a:extLst>
                  <a:ext uri="{0D108BD9-81ED-4DB2-BD59-A6C34878D82A}">
                    <a16:rowId xmlns:a16="http://schemas.microsoft.com/office/drawing/2014/main" val="1593238537"/>
                  </a:ext>
                </a:extLst>
              </a:tr>
              <a:tr h="177165">
                <a:tc>
                  <a:txBody>
                    <a:bodyPr/>
                    <a:lstStyle/>
                    <a:p>
                      <a:pPr algn="ctr" fontAlgn="b"/>
                      <a:r>
                        <a:rPr lang="en-US" sz="1200" b="0" i="0" u="none" strike="noStrike" dirty="0">
                          <a:solidFill>
                            <a:srgbClr val="000000"/>
                          </a:solidFill>
                          <a:effectLst/>
                          <a:latin typeface="Calibri" panose="020F0502020204030204" pitchFamily="34" charset="0"/>
                        </a:rPr>
                        <a:t>READ_PROFILE</a:t>
                      </a:r>
                    </a:p>
                  </a:txBody>
                  <a:tcPr marL="9525" marR="9525" marT="9525" marB="0" anchor="b"/>
                </a:tc>
                <a:tc>
                  <a:txBody>
                    <a:bodyPr/>
                    <a:lstStyle/>
                    <a:p>
                      <a:pPr algn="ctr" fontAlgn="b"/>
                      <a:r>
                        <a:rPr lang="en-US" sz="1200" b="0" i="0" u="none" strike="noStrike">
                          <a:solidFill>
                            <a:srgbClr val="000000"/>
                          </a:solidFill>
                          <a:effectLst/>
                          <a:latin typeface="Calibri" panose="020F0502020204030204" pitchFamily="34" charset="0"/>
                        </a:rPr>
                        <a:t>15%</a:t>
                      </a:r>
                    </a:p>
                  </a:txBody>
                  <a:tcPr marL="9525" marR="9525" marT="9525" marB="0" anchor="b"/>
                </a:tc>
                <a:tc>
                  <a:txBody>
                    <a:bodyPr/>
                    <a:lstStyle/>
                    <a:p>
                      <a:pPr algn="ctr" fontAlgn="b"/>
                      <a:r>
                        <a:rPr lang="en-US" sz="1200" b="0" i="0" u="none" strike="noStrike">
                          <a:solidFill>
                            <a:srgbClr val="000000"/>
                          </a:solidFill>
                          <a:effectLst/>
                          <a:latin typeface="Calibri" panose="020F0502020204030204" pitchFamily="34" charset="0"/>
                        </a:rPr>
                        <a:t>40%</a:t>
                      </a:r>
                    </a:p>
                  </a:txBody>
                  <a:tcPr marL="9525" marR="9525" marT="9525" marB="0" anchor="b"/>
                </a:tc>
                <a:extLst>
                  <a:ext uri="{0D108BD9-81ED-4DB2-BD59-A6C34878D82A}">
                    <a16:rowId xmlns:a16="http://schemas.microsoft.com/office/drawing/2014/main" val="3926603332"/>
                  </a:ext>
                </a:extLst>
              </a:tr>
              <a:tr h="177165">
                <a:tc>
                  <a:txBody>
                    <a:bodyPr/>
                    <a:lstStyle/>
                    <a:p>
                      <a:pPr algn="ctr" fontAlgn="b"/>
                      <a:r>
                        <a:rPr lang="en-US" sz="1200" b="0" i="0" u="none" strike="noStrike" dirty="0">
                          <a:solidFill>
                            <a:srgbClr val="000000"/>
                          </a:solidFill>
                          <a:effectLst/>
                          <a:latin typeface="Calibri" panose="020F0502020204030204" pitchFamily="34" charset="0"/>
                        </a:rPr>
                        <a:t>USE_CREDENTIALS</a:t>
                      </a:r>
                    </a:p>
                  </a:txBody>
                  <a:tcPr marL="9525" marR="9525" marT="9525" marB="0" anchor="b"/>
                </a:tc>
                <a:tc>
                  <a:txBody>
                    <a:bodyPr/>
                    <a:lstStyle/>
                    <a:p>
                      <a:pPr algn="ctr" fontAlgn="b"/>
                      <a:r>
                        <a:rPr lang="en-US" sz="1200" b="0" i="0" u="none" strike="noStrike">
                          <a:solidFill>
                            <a:srgbClr val="000000"/>
                          </a:solidFill>
                          <a:effectLst/>
                          <a:latin typeface="Calibri" panose="020F0502020204030204" pitchFamily="34" charset="0"/>
                        </a:rPr>
                        <a:t>15%</a:t>
                      </a:r>
                    </a:p>
                  </a:txBody>
                  <a:tcPr marL="9525" marR="9525" marT="9525" marB="0" anchor="b"/>
                </a:tc>
                <a:tc>
                  <a:txBody>
                    <a:bodyPr/>
                    <a:lstStyle/>
                    <a:p>
                      <a:pPr algn="ctr" fontAlgn="b"/>
                      <a:r>
                        <a:rPr lang="en-US" sz="1200" b="0" i="0" u="none" strike="noStrike">
                          <a:solidFill>
                            <a:srgbClr val="000000"/>
                          </a:solidFill>
                          <a:effectLst/>
                          <a:latin typeface="Calibri" panose="020F0502020204030204" pitchFamily="34" charset="0"/>
                        </a:rPr>
                        <a:t>50%</a:t>
                      </a:r>
                    </a:p>
                  </a:txBody>
                  <a:tcPr marL="9525" marR="9525" marT="9525" marB="0" anchor="b"/>
                </a:tc>
                <a:extLst>
                  <a:ext uri="{0D108BD9-81ED-4DB2-BD59-A6C34878D82A}">
                    <a16:rowId xmlns:a16="http://schemas.microsoft.com/office/drawing/2014/main" val="4013678437"/>
                  </a:ext>
                </a:extLst>
              </a:tr>
              <a:tr h="177165">
                <a:tc>
                  <a:txBody>
                    <a:bodyPr/>
                    <a:lstStyle/>
                    <a:p>
                      <a:pPr algn="ctr" fontAlgn="b"/>
                      <a:r>
                        <a:rPr lang="en-US" sz="1200" b="0" i="0" u="none" strike="noStrike" dirty="0">
                          <a:solidFill>
                            <a:srgbClr val="000000"/>
                          </a:solidFill>
                          <a:effectLst/>
                          <a:latin typeface="Calibri" panose="020F0502020204030204" pitchFamily="34" charset="0"/>
                        </a:rPr>
                        <a:t>FLASHLIGHT</a:t>
                      </a:r>
                    </a:p>
                  </a:txBody>
                  <a:tcPr marL="9525" marR="9525" marT="9525" marB="0" anchor="b"/>
                </a:tc>
                <a:tc>
                  <a:txBody>
                    <a:bodyPr/>
                    <a:lstStyle/>
                    <a:p>
                      <a:pPr algn="ctr" fontAlgn="b"/>
                      <a:r>
                        <a:rPr lang="en-US" sz="1200" b="0" i="0" u="none" strike="noStrike">
                          <a:solidFill>
                            <a:srgbClr val="000000"/>
                          </a:solidFill>
                          <a:effectLst/>
                          <a:latin typeface="Calibri" panose="020F0502020204030204" pitchFamily="34" charset="0"/>
                        </a:rPr>
                        <a:t>10%</a:t>
                      </a:r>
                    </a:p>
                  </a:txBody>
                  <a:tcPr marL="9525" marR="9525" marT="9525" marB="0" anchor="b"/>
                </a:tc>
                <a:tc>
                  <a:txBody>
                    <a:bodyPr/>
                    <a:lstStyle/>
                    <a:p>
                      <a:pPr algn="ctr" fontAlgn="b"/>
                      <a:r>
                        <a:rPr lang="en-US" sz="1200" b="0" i="0" u="none" strike="noStrike">
                          <a:solidFill>
                            <a:srgbClr val="000000"/>
                          </a:solidFill>
                          <a:effectLst/>
                          <a:latin typeface="Calibri" panose="020F0502020204030204" pitchFamily="34" charset="0"/>
                        </a:rPr>
                        <a:t>15%</a:t>
                      </a:r>
                    </a:p>
                  </a:txBody>
                  <a:tcPr marL="9525" marR="9525" marT="9525" marB="0" anchor="b"/>
                </a:tc>
                <a:extLst>
                  <a:ext uri="{0D108BD9-81ED-4DB2-BD59-A6C34878D82A}">
                    <a16:rowId xmlns:a16="http://schemas.microsoft.com/office/drawing/2014/main" val="2336712195"/>
                  </a:ext>
                </a:extLst>
              </a:tr>
              <a:tr h="177165">
                <a:tc>
                  <a:txBody>
                    <a:bodyPr/>
                    <a:lstStyle/>
                    <a:p>
                      <a:pPr algn="ctr" fontAlgn="b"/>
                      <a:r>
                        <a:rPr lang="en-US" sz="1200" b="0" i="0" u="none" strike="noStrike" dirty="0">
                          <a:solidFill>
                            <a:srgbClr val="000000"/>
                          </a:solidFill>
                          <a:effectLst/>
                          <a:latin typeface="Calibri" panose="020F0502020204030204" pitchFamily="34" charset="0"/>
                        </a:rPr>
                        <a:t>WRITE_SMS</a:t>
                      </a:r>
                    </a:p>
                  </a:txBody>
                  <a:tcPr marL="9525" marR="9525" marT="9525" marB="0" anchor="b"/>
                </a:tc>
                <a:tc>
                  <a:txBody>
                    <a:bodyPr/>
                    <a:lstStyle/>
                    <a:p>
                      <a:pPr algn="ctr" fontAlgn="b"/>
                      <a:r>
                        <a:rPr lang="en-US" sz="1200" b="0" i="0" u="none" strike="noStrike">
                          <a:solidFill>
                            <a:srgbClr val="000000"/>
                          </a:solidFill>
                          <a:effectLst/>
                          <a:latin typeface="Calibri" panose="020F0502020204030204" pitchFamily="34" charset="0"/>
                        </a:rPr>
                        <a:t>10%</a:t>
                      </a:r>
                    </a:p>
                  </a:txBody>
                  <a:tcPr marL="9525" marR="9525" marT="9525" marB="0" anchor="b"/>
                </a:tc>
                <a:tc>
                  <a:txBody>
                    <a:bodyPr/>
                    <a:lstStyle/>
                    <a:p>
                      <a:pPr algn="ctr" fontAlgn="b"/>
                      <a:r>
                        <a:rPr lang="en-US" sz="1200" b="0" i="0" u="none" strike="noStrike">
                          <a:solidFill>
                            <a:srgbClr val="000000"/>
                          </a:solidFill>
                          <a:effectLst/>
                          <a:latin typeface="Calibri" panose="020F0502020204030204" pitchFamily="34" charset="0"/>
                        </a:rPr>
                        <a:t>5%</a:t>
                      </a:r>
                    </a:p>
                  </a:txBody>
                  <a:tcPr marL="9525" marR="9525" marT="9525" marB="0" anchor="b"/>
                </a:tc>
                <a:extLst>
                  <a:ext uri="{0D108BD9-81ED-4DB2-BD59-A6C34878D82A}">
                    <a16:rowId xmlns:a16="http://schemas.microsoft.com/office/drawing/2014/main" val="2504146100"/>
                  </a:ext>
                </a:extLst>
              </a:tr>
              <a:tr h="177165">
                <a:tc>
                  <a:txBody>
                    <a:bodyPr/>
                    <a:lstStyle/>
                    <a:p>
                      <a:pPr algn="ctr" fontAlgn="b"/>
                      <a:r>
                        <a:rPr lang="en-US" sz="1200" b="0" i="0" u="none" strike="noStrike" dirty="0">
                          <a:solidFill>
                            <a:srgbClr val="000000"/>
                          </a:solidFill>
                          <a:effectLst/>
                          <a:latin typeface="Calibri" panose="020F0502020204030204" pitchFamily="34" charset="0"/>
                        </a:rPr>
                        <a:t>AUTHENTICATE_ACCOUNTS</a:t>
                      </a:r>
                    </a:p>
                  </a:txBody>
                  <a:tcPr marL="9525" marR="9525" marT="9525" marB="0" anchor="b"/>
                </a:tc>
                <a:tc>
                  <a:txBody>
                    <a:bodyPr/>
                    <a:lstStyle/>
                    <a:p>
                      <a:pPr algn="ctr" fontAlgn="b"/>
                      <a:r>
                        <a:rPr lang="en-US" sz="1200" b="0" i="0" u="none" strike="noStrike" dirty="0">
                          <a:solidFill>
                            <a:srgbClr val="000000"/>
                          </a:solidFill>
                          <a:effectLst/>
                          <a:latin typeface="Calibri" panose="020F0502020204030204" pitchFamily="34" charset="0"/>
                        </a:rPr>
                        <a:t>5%</a:t>
                      </a:r>
                    </a:p>
                  </a:txBody>
                  <a:tcPr marL="9525" marR="9525" marT="9525" marB="0" anchor="b"/>
                </a:tc>
                <a:tc>
                  <a:txBody>
                    <a:bodyPr/>
                    <a:lstStyle/>
                    <a:p>
                      <a:pPr algn="ctr" fontAlgn="b"/>
                      <a:r>
                        <a:rPr lang="en-US" sz="1200" b="0" i="0" u="none" strike="noStrike">
                          <a:solidFill>
                            <a:srgbClr val="000000"/>
                          </a:solidFill>
                          <a:effectLst/>
                          <a:latin typeface="Calibri" panose="020F0502020204030204" pitchFamily="34" charset="0"/>
                        </a:rPr>
                        <a:t>35%</a:t>
                      </a:r>
                    </a:p>
                  </a:txBody>
                  <a:tcPr marL="9525" marR="9525" marT="9525" marB="0" anchor="b"/>
                </a:tc>
                <a:extLst>
                  <a:ext uri="{0D108BD9-81ED-4DB2-BD59-A6C34878D82A}">
                    <a16:rowId xmlns:a16="http://schemas.microsoft.com/office/drawing/2014/main" val="675475421"/>
                  </a:ext>
                </a:extLst>
              </a:tr>
              <a:tr h="177165">
                <a:tc>
                  <a:txBody>
                    <a:bodyPr/>
                    <a:lstStyle/>
                    <a:p>
                      <a:pPr algn="ctr" fontAlgn="b"/>
                      <a:r>
                        <a:rPr lang="en-US" sz="1200" b="0" i="0" u="none" strike="noStrike" dirty="0">
                          <a:solidFill>
                            <a:srgbClr val="000000"/>
                          </a:solidFill>
                          <a:effectLst/>
                          <a:latin typeface="Calibri" panose="020F0502020204030204" pitchFamily="34" charset="0"/>
                        </a:rPr>
                        <a:t>MANAGE_ACCOUNTS</a:t>
                      </a:r>
                    </a:p>
                  </a:txBody>
                  <a:tcPr marL="9525" marR="9525" marT="9525" marB="0" anchor="b"/>
                </a:tc>
                <a:tc>
                  <a:txBody>
                    <a:bodyPr/>
                    <a:lstStyle/>
                    <a:p>
                      <a:pPr algn="ctr" fontAlgn="b"/>
                      <a:r>
                        <a:rPr lang="en-US" sz="1200" b="0" i="0" u="none" strike="noStrike">
                          <a:solidFill>
                            <a:srgbClr val="000000"/>
                          </a:solidFill>
                          <a:effectLst/>
                          <a:latin typeface="Calibri" panose="020F0502020204030204" pitchFamily="34" charset="0"/>
                        </a:rPr>
                        <a:t>5%</a:t>
                      </a:r>
                    </a:p>
                  </a:txBody>
                  <a:tcPr marL="9525" marR="9525" marT="9525" marB="0" anchor="b"/>
                </a:tc>
                <a:tc>
                  <a:txBody>
                    <a:bodyPr/>
                    <a:lstStyle/>
                    <a:p>
                      <a:pPr algn="ctr" fontAlgn="b"/>
                      <a:r>
                        <a:rPr lang="en-US" sz="1200" b="0" i="0" u="none" strike="noStrike" dirty="0">
                          <a:solidFill>
                            <a:srgbClr val="000000"/>
                          </a:solidFill>
                          <a:effectLst/>
                          <a:latin typeface="Calibri" panose="020F0502020204030204" pitchFamily="34" charset="0"/>
                        </a:rPr>
                        <a:t>45%</a:t>
                      </a:r>
                    </a:p>
                  </a:txBody>
                  <a:tcPr marL="9525" marR="9525" marT="9525" marB="0" anchor="b"/>
                </a:tc>
                <a:extLst>
                  <a:ext uri="{0D108BD9-81ED-4DB2-BD59-A6C34878D82A}">
                    <a16:rowId xmlns:a16="http://schemas.microsoft.com/office/drawing/2014/main" val="3937800440"/>
                  </a:ext>
                </a:extLst>
              </a:tr>
              <a:tr h="177165">
                <a:tc>
                  <a:txBody>
                    <a:bodyPr/>
                    <a:lstStyle/>
                    <a:p>
                      <a:pPr algn="ctr" fontAlgn="b"/>
                      <a:r>
                        <a:rPr lang="en-US" sz="1000" b="0" i="0" u="none" strike="noStrike" dirty="0">
                          <a:solidFill>
                            <a:srgbClr val="000000"/>
                          </a:solidFill>
                          <a:effectLst/>
                          <a:latin typeface="Calibri" panose="020F0502020204030204" pitchFamily="34" charset="0"/>
                        </a:rPr>
                        <a:t>com.android.browser.permission.READ_HISTORY_BOOKMARKS</a:t>
                      </a:r>
                    </a:p>
                  </a:txBody>
                  <a:tcPr marL="9525" marR="9525" marT="9525" marB="0" anchor="b"/>
                </a:tc>
                <a:tc>
                  <a:txBody>
                    <a:bodyPr/>
                    <a:lstStyle/>
                    <a:p>
                      <a:pPr algn="ctr" fontAlgn="b"/>
                      <a:r>
                        <a:rPr lang="en-US" sz="1200" b="0" i="0" u="none" strike="noStrike" dirty="0">
                          <a:solidFill>
                            <a:srgbClr val="000000"/>
                          </a:solidFill>
                          <a:effectLst/>
                          <a:latin typeface="Calibri" panose="020F0502020204030204" pitchFamily="34" charset="0"/>
                        </a:rPr>
                        <a:t>25%</a:t>
                      </a:r>
                    </a:p>
                  </a:txBody>
                  <a:tcPr marL="9525" marR="9525" marT="9525" marB="0" anchor="b"/>
                </a:tc>
                <a:tc>
                  <a:txBody>
                    <a:bodyPr/>
                    <a:lstStyle/>
                    <a:p>
                      <a:pPr algn="ctr" fontAlgn="b"/>
                      <a:r>
                        <a:rPr lang="en-US" sz="1200" b="0" i="0" u="none" strike="noStrike" dirty="0">
                          <a:solidFill>
                            <a:srgbClr val="000000"/>
                          </a:solidFill>
                          <a:effectLst/>
                          <a:latin typeface="Calibri" panose="020F0502020204030204" pitchFamily="34" charset="0"/>
                        </a:rPr>
                        <a:t>-</a:t>
                      </a:r>
                    </a:p>
                  </a:txBody>
                  <a:tcPr marL="9525" marR="9525" marT="9525" marB="0" anchor="b"/>
                </a:tc>
                <a:extLst>
                  <a:ext uri="{0D108BD9-81ED-4DB2-BD59-A6C34878D82A}">
                    <a16:rowId xmlns:a16="http://schemas.microsoft.com/office/drawing/2014/main" val="1942317086"/>
                  </a:ext>
                </a:extLst>
              </a:tr>
              <a:tr h="177165">
                <a:tc>
                  <a:txBody>
                    <a:bodyPr/>
                    <a:lstStyle/>
                    <a:p>
                      <a:pPr algn="ctr" fontAlgn="b"/>
                      <a:r>
                        <a:rPr lang="en-US" sz="1000" b="0" i="0" u="none" strike="noStrike" dirty="0">
                          <a:solidFill>
                            <a:srgbClr val="000000"/>
                          </a:solidFill>
                          <a:effectLst/>
                          <a:latin typeface="Calibri" panose="020F0502020204030204" pitchFamily="34" charset="0"/>
                        </a:rPr>
                        <a:t>com.android.browser.permission.WRITE_HISTORY_BOOKMARKS</a:t>
                      </a:r>
                    </a:p>
                  </a:txBody>
                  <a:tcPr marL="9525" marR="9525" marT="9525" marB="0" anchor="b"/>
                </a:tc>
                <a:tc>
                  <a:txBody>
                    <a:bodyPr/>
                    <a:lstStyle/>
                    <a:p>
                      <a:pPr algn="ctr" fontAlgn="b"/>
                      <a:r>
                        <a:rPr lang="en-US" sz="1200" b="0" i="0" u="none" strike="noStrike" dirty="0">
                          <a:solidFill>
                            <a:srgbClr val="000000"/>
                          </a:solidFill>
                          <a:effectLst/>
                          <a:latin typeface="Calibri" panose="020F0502020204030204" pitchFamily="34" charset="0"/>
                        </a:rPr>
                        <a:t>10%</a:t>
                      </a:r>
                    </a:p>
                  </a:txBody>
                  <a:tcPr marL="9525" marR="9525" marT="9525" marB="0" anchor="b"/>
                </a:tc>
                <a:tc>
                  <a:txBody>
                    <a:bodyPr/>
                    <a:lstStyle/>
                    <a:p>
                      <a:pPr algn="ctr" fontAlgn="b"/>
                      <a:r>
                        <a:rPr lang="en-US" sz="1200" b="0" i="0" u="none" strike="noStrike" dirty="0">
                          <a:solidFill>
                            <a:srgbClr val="000000"/>
                          </a:solidFill>
                          <a:effectLst/>
                          <a:latin typeface="Calibri" panose="020F0502020204030204" pitchFamily="34" charset="0"/>
                        </a:rPr>
                        <a:t>-</a:t>
                      </a:r>
                    </a:p>
                  </a:txBody>
                  <a:tcPr marL="9525" marR="9525" marT="9525" marB="0" anchor="b"/>
                </a:tc>
                <a:extLst>
                  <a:ext uri="{0D108BD9-81ED-4DB2-BD59-A6C34878D82A}">
                    <a16:rowId xmlns:a16="http://schemas.microsoft.com/office/drawing/2014/main" val="2533902393"/>
                  </a:ext>
                </a:extLst>
              </a:tr>
              <a:tr h="177165">
                <a:tc>
                  <a:txBody>
                    <a:bodyPr/>
                    <a:lstStyle/>
                    <a:p>
                      <a:pPr algn="ctr" fontAlgn="b"/>
                      <a:r>
                        <a:rPr lang="en-US" sz="1200" b="0" i="0" u="none" strike="noStrike" dirty="0">
                          <a:solidFill>
                            <a:srgbClr val="000000"/>
                          </a:solidFill>
                          <a:effectLst/>
                          <a:latin typeface="Calibri" panose="020F0502020204030204" pitchFamily="34" charset="0"/>
                        </a:rPr>
                        <a:t>READ_HISTORY_BOOKMARKS</a:t>
                      </a:r>
                    </a:p>
                  </a:txBody>
                  <a:tcPr marL="9525" marR="9525" marT="9525" marB="0" anchor="b"/>
                </a:tc>
                <a:tc>
                  <a:txBody>
                    <a:bodyPr/>
                    <a:lstStyle/>
                    <a:p>
                      <a:pPr algn="ctr" fontAlgn="b"/>
                      <a:r>
                        <a:rPr lang="en-US" sz="1200" b="0" i="0" u="none" strike="noStrike">
                          <a:solidFill>
                            <a:srgbClr val="000000"/>
                          </a:solidFill>
                          <a:effectLst/>
                          <a:latin typeface="Calibri" panose="020F0502020204030204" pitchFamily="34" charset="0"/>
                        </a:rPr>
                        <a:t>5%</a:t>
                      </a:r>
                    </a:p>
                  </a:txBody>
                  <a:tcPr marL="9525" marR="9525" marT="9525" marB="0" anchor="b"/>
                </a:tc>
                <a:tc>
                  <a:txBody>
                    <a:bodyPr/>
                    <a:lstStyle/>
                    <a:p>
                      <a:pPr algn="ctr" fontAlgn="b"/>
                      <a:r>
                        <a:rPr lang="en-US" sz="1200" b="0" i="0" u="none" strike="noStrike" dirty="0">
                          <a:solidFill>
                            <a:srgbClr val="000000"/>
                          </a:solidFill>
                          <a:effectLst/>
                          <a:latin typeface="Calibri" panose="020F0502020204030204" pitchFamily="34" charset="0"/>
                        </a:rPr>
                        <a:t>-</a:t>
                      </a:r>
                    </a:p>
                  </a:txBody>
                  <a:tcPr marL="9525" marR="9525" marT="9525" marB="0" anchor="b"/>
                </a:tc>
                <a:extLst>
                  <a:ext uri="{0D108BD9-81ED-4DB2-BD59-A6C34878D82A}">
                    <a16:rowId xmlns:a16="http://schemas.microsoft.com/office/drawing/2014/main" val="2081171679"/>
                  </a:ext>
                </a:extLst>
              </a:tr>
              <a:tr h="177165">
                <a:tc>
                  <a:txBody>
                    <a:bodyPr/>
                    <a:lstStyle/>
                    <a:p>
                      <a:pPr algn="ctr" fontAlgn="b"/>
                      <a:r>
                        <a:rPr lang="en-US" sz="1200" b="0" i="0" u="none" strike="noStrike" dirty="0">
                          <a:solidFill>
                            <a:srgbClr val="000000"/>
                          </a:solidFill>
                          <a:effectLst/>
                          <a:latin typeface="Calibri" panose="020F0502020204030204" pitchFamily="34" charset="0"/>
                        </a:rPr>
                        <a:t>READ_USER_DICTIONARY</a:t>
                      </a:r>
                    </a:p>
                  </a:txBody>
                  <a:tcPr marL="9525" marR="9525" marT="9525" marB="0" anchor="b"/>
                </a:tc>
                <a:tc>
                  <a:txBody>
                    <a:bodyPr/>
                    <a:lstStyle/>
                    <a:p>
                      <a:pPr algn="ctr" fontAlgn="b"/>
                      <a:r>
                        <a:rPr lang="en-US" sz="1200" b="0" i="0" u="none" strike="noStrike">
                          <a:solidFill>
                            <a:srgbClr val="000000"/>
                          </a:solidFill>
                          <a:effectLst/>
                          <a:latin typeface="Calibri" panose="020F0502020204030204" pitchFamily="34" charset="0"/>
                        </a:rPr>
                        <a:t>5%</a:t>
                      </a:r>
                    </a:p>
                  </a:txBody>
                  <a:tcPr marL="9525" marR="9525" marT="9525" marB="0" anchor="b"/>
                </a:tc>
                <a:tc>
                  <a:txBody>
                    <a:bodyPr/>
                    <a:lstStyle/>
                    <a:p>
                      <a:pPr algn="ctr" fontAlgn="b"/>
                      <a:r>
                        <a:rPr lang="en-US" sz="1200" b="0" i="0" u="none" strike="noStrike" dirty="0">
                          <a:solidFill>
                            <a:srgbClr val="000000"/>
                          </a:solidFill>
                          <a:effectLst/>
                          <a:latin typeface="Calibri" panose="020F0502020204030204" pitchFamily="34" charset="0"/>
                        </a:rPr>
                        <a:t>-</a:t>
                      </a:r>
                    </a:p>
                  </a:txBody>
                  <a:tcPr marL="9525" marR="9525" marT="9525" marB="0" anchor="b"/>
                </a:tc>
                <a:extLst>
                  <a:ext uri="{0D108BD9-81ED-4DB2-BD59-A6C34878D82A}">
                    <a16:rowId xmlns:a16="http://schemas.microsoft.com/office/drawing/2014/main" val="3009774944"/>
                  </a:ext>
                </a:extLst>
              </a:tr>
              <a:tr h="177165">
                <a:tc>
                  <a:txBody>
                    <a:bodyPr/>
                    <a:lstStyle/>
                    <a:p>
                      <a:pPr algn="ctr" fontAlgn="b"/>
                      <a:r>
                        <a:rPr lang="en-US" sz="1200" b="0" i="0" u="none" strike="noStrike" dirty="0">
                          <a:solidFill>
                            <a:srgbClr val="000000"/>
                          </a:solidFill>
                          <a:effectLst/>
                          <a:latin typeface="Calibri" panose="020F0502020204030204" pitchFamily="34" charset="0"/>
                        </a:rPr>
                        <a:t>WRITE_USER_DICTIONARY</a:t>
                      </a:r>
                    </a:p>
                  </a:txBody>
                  <a:tcPr marL="9525" marR="9525" marT="9525" marB="0" anchor="b"/>
                </a:tc>
                <a:tc>
                  <a:txBody>
                    <a:bodyPr/>
                    <a:lstStyle/>
                    <a:p>
                      <a:pPr algn="ctr" fontAlgn="b"/>
                      <a:r>
                        <a:rPr lang="en-US" sz="1200" b="0" i="0" u="none" strike="noStrike" dirty="0">
                          <a:solidFill>
                            <a:srgbClr val="000000"/>
                          </a:solidFill>
                          <a:effectLst/>
                          <a:latin typeface="Calibri" panose="020F0502020204030204" pitchFamily="34" charset="0"/>
                        </a:rPr>
                        <a:t>5%</a:t>
                      </a:r>
                    </a:p>
                  </a:txBody>
                  <a:tcPr marL="9525" marR="9525" marT="9525" marB="0" anchor="b"/>
                </a:tc>
                <a:tc>
                  <a:txBody>
                    <a:bodyPr/>
                    <a:lstStyle/>
                    <a:p>
                      <a:pPr algn="ctr" fontAlgn="b"/>
                      <a:r>
                        <a:rPr lang="en-US" sz="1200" b="0" i="0" u="none" strike="noStrike" dirty="0">
                          <a:solidFill>
                            <a:srgbClr val="000000"/>
                          </a:solidFill>
                          <a:effectLst/>
                          <a:latin typeface="Calibri" panose="020F0502020204030204" pitchFamily="34" charset="0"/>
                        </a:rPr>
                        <a:t>-</a:t>
                      </a:r>
                    </a:p>
                  </a:txBody>
                  <a:tcPr marL="9525" marR="9525" marT="9525" marB="0" anchor="b"/>
                </a:tc>
                <a:extLst>
                  <a:ext uri="{0D108BD9-81ED-4DB2-BD59-A6C34878D82A}">
                    <a16:rowId xmlns:a16="http://schemas.microsoft.com/office/drawing/2014/main" val="1076163696"/>
                  </a:ext>
                </a:extLst>
              </a:tr>
              <a:tr h="177165">
                <a:tc>
                  <a:txBody>
                    <a:bodyPr/>
                    <a:lstStyle/>
                    <a:p>
                      <a:pPr algn="ctr" fontAlgn="b"/>
                      <a:r>
                        <a:rPr lang="en-US" sz="1200" b="0" i="0" u="none" strike="noStrike" dirty="0">
                          <a:solidFill>
                            <a:srgbClr val="000000"/>
                          </a:solidFill>
                          <a:effectLst/>
                          <a:latin typeface="Calibri" panose="020F0502020204030204" pitchFamily="34" charset="0"/>
                        </a:rPr>
                        <a:t>SUBSCRIBED_FEEDS_READ</a:t>
                      </a:r>
                    </a:p>
                  </a:txBody>
                  <a:tcPr marL="9525" marR="9525" marT="9525" marB="0" anchor="b"/>
                </a:tc>
                <a:tc>
                  <a:txBody>
                    <a:bodyPr/>
                    <a:lstStyle/>
                    <a:p>
                      <a:pPr algn="ctr" fontAlgn="b"/>
                      <a:r>
                        <a:rPr lang="en-US" sz="1200" b="0" i="0" u="none" strike="noStrike" dirty="0">
                          <a:solidFill>
                            <a:srgbClr val="000000"/>
                          </a:solidFill>
                          <a:effectLst/>
                          <a:latin typeface="Calibri" panose="020F0502020204030204" pitchFamily="34" charset="0"/>
                        </a:rPr>
                        <a:t>-</a:t>
                      </a:r>
                    </a:p>
                  </a:txBody>
                  <a:tcPr marL="9525" marR="9525" marT="9525" marB="0" anchor="b"/>
                </a:tc>
                <a:tc>
                  <a:txBody>
                    <a:bodyPr/>
                    <a:lstStyle/>
                    <a:p>
                      <a:pPr algn="ctr" fontAlgn="b"/>
                      <a:r>
                        <a:rPr lang="en-US" sz="1200" b="0" i="0" u="none" strike="noStrike" dirty="0">
                          <a:solidFill>
                            <a:srgbClr val="000000"/>
                          </a:solidFill>
                          <a:effectLst/>
                          <a:latin typeface="Calibri" panose="020F0502020204030204" pitchFamily="34" charset="0"/>
                        </a:rPr>
                        <a:t>5%</a:t>
                      </a:r>
                    </a:p>
                  </a:txBody>
                  <a:tcPr marL="9525" marR="9525" marT="9525" marB="0" anchor="b"/>
                </a:tc>
                <a:extLst>
                  <a:ext uri="{0D108BD9-81ED-4DB2-BD59-A6C34878D82A}">
                    <a16:rowId xmlns:a16="http://schemas.microsoft.com/office/drawing/2014/main" val="375535010"/>
                  </a:ext>
                </a:extLst>
              </a:tr>
              <a:tr h="177165">
                <a:tc>
                  <a:txBody>
                    <a:bodyPr/>
                    <a:lstStyle/>
                    <a:p>
                      <a:pPr algn="ctr" fontAlgn="b"/>
                      <a:r>
                        <a:rPr lang="en-US" sz="1200" b="0" i="0" u="none" strike="noStrike" dirty="0">
                          <a:solidFill>
                            <a:srgbClr val="000000"/>
                          </a:solidFill>
                          <a:effectLst/>
                          <a:latin typeface="Calibri" panose="020F0502020204030204" pitchFamily="34" charset="0"/>
                        </a:rPr>
                        <a:t>SUBSCRIBED_FEEDS_WRITE</a:t>
                      </a:r>
                    </a:p>
                  </a:txBody>
                  <a:tcPr marL="9525" marR="9525" marT="9525" marB="0" anchor="b"/>
                </a:tc>
                <a:tc>
                  <a:txBody>
                    <a:bodyPr/>
                    <a:lstStyle/>
                    <a:p>
                      <a:pPr algn="ctr" fontAlgn="b"/>
                      <a:r>
                        <a:rPr lang="en-US" sz="1200" b="0" i="0" u="none" strike="noStrike" dirty="0">
                          <a:solidFill>
                            <a:srgbClr val="000000"/>
                          </a:solidFill>
                          <a:effectLst/>
                          <a:latin typeface="Calibri" panose="020F0502020204030204" pitchFamily="34" charset="0"/>
                        </a:rPr>
                        <a:t>-</a:t>
                      </a:r>
                    </a:p>
                  </a:txBody>
                  <a:tcPr marL="9525" marR="9525" marT="9525" marB="0" anchor="b"/>
                </a:tc>
                <a:tc>
                  <a:txBody>
                    <a:bodyPr/>
                    <a:lstStyle/>
                    <a:p>
                      <a:pPr algn="ctr" fontAlgn="b"/>
                      <a:r>
                        <a:rPr lang="en-US" sz="1200" b="0" i="0" u="none" strike="noStrike" dirty="0">
                          <a:solidFill>
                            <a:srgbClr val="000000"/>
                          </a:solidFill>
                          <a:effectLst/>
                          <a:latin typeface="Calibri" panose="020F0502020204030204" pitchFamily="34" charset="0"/>
                        </a:rPr>
                        <a:t>5%</a:t>
                      </a:r>
                    </a:p>
                  </a:txBody>
                  <a:tcPr marL="9525" marR="9525" marT="9525" marB="0" anchor="b"/>
                </a:tc>
                <a:extLst>
                  <a:ext uri="{0D108BD9-81ED-4DB2-BD59-A6C34878D82A}">
                    <a16:rowId xmlns:a16="http://schemas.microsoft.com/office/drawing/2014/main" val="2153610426"/>
                  </a:ext>
                </a:extLst>
              </a:tr>
            </a:tbl>
          </a:graphicData>
        </a:graphic>
      </p:graphicFrame>
    </p:spTree>
    <p:extLst>
      <p:ext uri="{BB962C8B-B14F-4D97-AF65-F5344CB8AC3E}">
        <p14:creationId xmlns:p14="http://schemas.microsoft.com/office/powerpoint/2010/main" val="1109571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401A5-A07B-4E2B-924A-D99ED1173031}"/>
              </a:ext>
            </a:extLst>
          </p:cNvPr>
          <p:cNvSpPr>
            <a:spLocks noGrp="1"/>
          </p:cNvSpPr>
          <p:nvPr>
            <p:ph type="title"/>
          </p:nvPr>
        </p:nvSpPr>
        <p:spPr/>
        <p:txBody>
          <a:bodyPr/>
          <a:lstStyle/>
          <a:p>
            <a:r>
              <a:rPr lang="en-US" dirty="0"/>
              <a:t>The Horoscope Application</a:t>
            </a:r>
          </a:p>
        </p:txBody>
      </p:sp>
      <p:pic>
        <p:nvPicPr>
          <p:cNvPr id="9" name="Picture Placeholder 8" descr="A picture containing text, screenshot, electronics, cellphone&#10;&#10;Description automatically generated">
            <a:extLst>
              <a:ext uri="{FF2B5EF4-FFF2-40B4-BE49-F238E27FC236}">
                <a16:creationId xmlns:a16="http://schemas.microsoft.com/office/drawing/2014/main" id="{3A3B8325-1543-43D9-9699-6C0542A485B6}"/>
              </a:ext>
            </a:extLst>
          </p:cNvPr>
          <p:cNvPicPr>
            <a:picLocks noGrp="1" noChangeAspect="1"/>
          </p:cNvPicPr>
          <p:nvPr>
            <p:ph type="pic" idx="1"/>
          </p:nvPr>
        </p:nvPicPr>
        <p:blipFill>
          <a:blip r:embed="rId2"/>
          <a:srcRect t="2434" b="2434"/>
          <a:stretch>
            <a:fillRect/>
          </a:stretch>
        </p:blipFill>
        <p:spPr>
          <a:xfrm>
            <a:off x="7535863" y="560388"/>
            <a:ext cx="3281362" cy="5775325"/>
          </a:xfrm>
        </p:spPr>
      </p:pic>
      <p:sp>
        <p:nvSpPr>
          <p:cNvPr id="3" name="Content Placeholder 2">
            <a:extLst>
              <a:ext uri="{FF2B5EF4-FFF2-40B4-BE49-F238E27FC236}">
                <a16:creationId xmlns:a16="http://schemas.microsoft.com/office/drawing/2014/main" id="{11A70E79-DD4B-4F42-9751-24E02ED6C1C0}"/>
              </a:ext>
            </a:extLst>
          </p:cNvPr>
          <p:cNvSpPr>
            <a:spLocks noGrp="1"/>
          </p:cNvSpPr>
          <p:nvPr>
            <p:ph type="body" sz="half" idx="2"/>
          </p:nvPr>
        </p:nvSpPr>
        <p:spPr/>
        <p:txBody>
          <a:bodyPr/>
          <a:lstStyle/>
          <a:p>
            <a:r>
              <a:rPr lang="en-US" dirty="0"/>
              <a:t>The Horoscope application appears to be a simple daily horoscope, but it also gathers information about other applications on the installed device. This occurs as soon as the application is launched, so it may be uninstalled quickly after saving the data file.</a:t>
            </a:r>
          </a:p>
          <a:p>
            <a:pPr marL="0" indent="0">
              <a:buNone/>
            </a:pPr>
            <a:endParaRPr lang="en-US" dirty="0"/>
          </a:p>
        </p:txBody>
      </p:sp>
    </p:spTree>
    <p:extLst>
      <p:ext uri="{BB962C8B-B14F-4D97-AF65-F5344CB8AC3E}">
        <p14:creationId xmlns:p14="http://schemas.microsoft.com/office/powerpoint/2010/main" val="15811241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5DE4A-A4A1-4569-A413-11BE47D71F3C}"/>
              </a:ext>
            </a:extLst>
          </p:cNvPr>
          <p:cNvSpPr>
            <a:spLocks noGrp="1"/>
          </p:cNvSpPr>
          <p:nvPr>
            <p:ph type="title"/>
          </p:nvPr>
        </p:nvSpPr>
        <p:spPr/>
        <p:txBody>
          <a:bodyPr/>
          <a:lstStyle/>
          <a:p>
            <a:r>
              <a:rPr lang="en-US" dirty="0"/>
              <a:t>The Horoscope Application</a:t>
            </a:r>
          </a:p>
        </p:txBody>
      </p:sp>
      <p:pic>
        <p:nvPicPr>
          <p:cNvPr id="12" name="Picture Placeholder 11" descr="Graphical user interface, text&#10;&#10;Description automatically generated">
            <a:extLst>
              <a:ext uri="{FF2B5EF4-FFF2-40B4-BE49-F238E27FC236}">
                <a16:creationId xmlns:a16="http://schemas.microsoft.com/office/drawing/2014/main" id="{3A202D84-A944-484E-8B2A-559F9FDA1B62}"/>
              </a:ext>
            </a:extLst>
          </p:cNvPr>
          <p:cNvPicPr>
            <a:picLocks noGrp="1" noChangeAspect="1"/>
          </p:cNvPicPr>
          <p:nvPr>
            <p:ph type="pic" idx="1"/>
          </p:nvPr>
        </p:nvPicPr>
        <p:blipFill>
          <a:blip r:embed="rId2"/>
          <a:srcRect l="840" r="840"/>
          <a:stretch>
            <a:fillRect/>
          </a:stretch>
        </p:blipFill>
        <p:spPr>
          <a:xfrm>
            <a:off x="6942138" y="914400"/>
            <a:ext cx="5010150" cy="4572000"/>
          </a:xfrm>
        </p:spPr>
      </p:pic>
      <p:sp>
        <p:nvSpPr>
          <p:cNvPr id="4" name="Text Placeholder 3">
            <a:extLst>
              <a:ext uri="{FF2B5EF4-FFF2-40B4-BE49-F238E27FC236}">
                <a16:creationId xmlns:a16="http://schemas.microsoft.com/office/drawing/2014/main" id="{A347E192-C98D-48C9-8955-E33109A120AA}"/>
              </a:ext>
            </a:extLst>
          </p:cNvPr>
          <p:cNvSpPr>
            <a:spLocks noGrp="1"/>
          </p:cNvSpPr>
          <p:nvPr>
            <p:ph type="body" sz="half" idx="2"/>
          </p:nvPr>
        </p:nvSpPr>
        <p:spPr/>
        <p:txBody>
          <a:bodyPr/>
          <a:lstStyle/>
          <a:p>
            <a:r>
              <a:rPr lang="en-US" dirty="0"/>
              <a:t>Android Studio allows you to browse files on both emulated and physically connected devices, which is where the application information can be saved for use in the risk assessment tool.</a:t>
            </a:r>
          </a:p>
        </p:txBody>
      </p:sp>
    </p:spTree>
    <p:extLst>
      <p:ext uri="{BB962C8B-B14F-4D97-AF65-F5344CB8AC3E}">
        <p14:creationId xmlns:p14="http://schemas.microsoft.com/office/powerpoint/2010/main" val="13003833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F516F-233C-476C-B3D1-D51E0994F9F4}"/>
              </a:ext>
            </a:extLst>
          </p:cNvPr>
          <p:cNvSpPr>
            <a:spLocks noGrp="1"/>
          </p:cNvSpPr>
          <p:nvPr>
            <p:ph type="title"/>
          </p:nvPr>
        </p:nvSpPr>
        <p:spPr/>
        <p:txBody>
          <a:bodyPr/>
          <a:lstStyle/>
          <a:p>
            <a:r>
              <a:rPr lang="en-US" dirty="0"/>
              <a:t>risk assessment tool</a:t>
            </a:r>
          </a:p>
        </p:txBody>
      </p:sp>
      <p:sp>
        <p:nvSpPr>
          <p:cNvPr id="3" name="Content Placeholder 2">
            <a:extLst>
              <a:ext uri="{FF2B5EF4-FFF2-40B4-BE49-F238E27FC236}">
                <a16:creationId xmlns:a16="http://schemas.microsoft.com/office/drawing/2014/main" id="{994B64A9-B27C-40C4-BF6D-09FDC825D979}"/>
              </a:ext>
            </a:extLst>
          </p:cNvPr>
          <p:cNvSpPr>
            <a:spLocks noGrp="1"/>
          </p:cNvSpPr>
          <p:nvPr>
            <p:ph idx="1"/>
          </p:nvPr>
        </p:nvSpPr>
        <p:spPr>
          <a:xfrm>
            <a:off x="685801" y="2142068"/>
            <a:ext cx="10131425" cy="2238740"/>
          </a:xfrm>
        </p:spPr>
        <p:txBody>
          <a:bodyPr/>
          <a:lstStyle/>
          <a:p>
            <a:r>
              <a:rPr lang="en-US" dirty="0"/>
              <a:t>AssessAppRisk uses the guilt by association weighted algorithm to assign a risk score to each installed application.</a:t>
            </a:r>
          </a:p>
          <a:p>
            <a:r>
              <a:rPr lang="en-US" dirty="0"/>
              <a:t>The program also includes a whitelist for very popular programs (some of which have large risk scores).</a:t>
            </a:r>
          </a:p>
          <a:p>
            <a:r>
              <a:rPr lang="en-US" dirty="0"/>
              <a:t>Applications are rated on a scale from very unlikely to very likely to be spyware.</a:t>
            </a:r>
          </a:p>
          <a:p>
            <a:pPr marL="0" indent="0">
              <a:buNone/>
            </a:pPr>
            <a:endParaRPr lang="en-US" dirty="0"/>
          </a:p>
        </p:txBody>
      </p:sp>
      <p:graphicFrame>
        <p:nvGraphicFramePr>
          <p:cNvPr id="4" name="Table 4">
            <a:extLst>
              <a:ext uri="{FF2B5EF4-FFF2-40B4-BE49-F238E27FC236}">
                <a16:creationId xmlns:a16="http://schemas.microsoft.com/office/drawing/2014/main" id="{C950BB13-E452-4E4B-9E8E-6371EF8046FE}"/>
              </a:ext>
            </a:extLst>
          </p:cNvPr>
          <p:cNvGraphicFramePr>
            <a:graphicFrameLocks noGrp="1"/>
          </p:cNvGraphicFramePr>
          <p:nvPr>
            <p:extLst>
              <p:ext uri="{D42A27DB-BD31-4B8C-83A1-F6EECF244321}">
                <p14:modId xmlns:p14="http://schemas.microsoft.com/office/powerpoint/2010/main" val="991512940"/>
              </p:ext>
            </p:extLst>
          </p:nvPr>
        </p:nvGraphicFramePr>
        <p:xfrm>
          <a:off x="1865745" y="4009968"/>
          <a:ext cx="8128000" cy="22250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56968771"/>
                    </a:ext>
                  </a:extLst>
                </a:gridCol>
                <a:gridCol w="4064000">
                  <a:extLst>
                    <a:ext uri="{9D8B030D-6E8A-4147-A177-3AD203B41FA5}">
                      <a16:colId xmlns:a16="http://schemas.microsoft.com/office/drawing/2014/main" val="350142811"/>
                    </a:ext>
                  </a:extLst>
                </a:gridCol>
              </a:tblGrid>
              <a:tr h="370840">
                <a:tc>
                  <a:txBody>
                    <a:bodyPr/>
                    <a:lstStyle/>
                    <a:p>
                      <a:pPr algn="ctr"/>
                      <a:r>
                        <a:rPr lang="en-US" dirty="0"/>
                        <a:t>Risk Score</a:t>
                      </a:r>
                    </a:p>
                  </a:txBody>
                  <a:tcPr/>
                </a:tc>
                <a:tc>
                  <a:txBody>
                    <a:bodyPr/>
                    <a:lstStyle/>
                    <a:p>
                      <a:pPr algn="ctr"/>
                      <a:r>
                        <a:rPr lang="en-US" dirty="0"/>
                        <a:t>Assessment</a:t>
                      </a:r>
                    </a:p>
                  </a:txBody>
                  <a:tcPr/>
                </a:tc>
                <a:extLst>
                  <a:ext uri="{0D108BD9-81ED-4DB2-BD59-A6C34878D82A}">
                    <a16:rowId xmlns:a16="http://schemas.microsoft.com/office/drawing/2014/main" val="325910437"/>
                  </a:ext>
                </a:extLst>
              </a:tr>
              <a:tr h="370840">
                <a:tc>
                  <a:txBody>
                    <a:bodyPr/>
                    <a:lstStyle/>
                    <a:p>
                      <a:pPr algn="ctr"/>
                      <a:r>
                        <a:rPr lang="en-US" dirty="0"/>
                        <a:t>0</a:t>
                      </a:r>
                    </a:p>
                  </a:txBody>
                  <a:tcPr/>
                </a:tc>
                <a:tc>
                  <a:txBody>
                    <a:bodyPr/>
                    <a:lstStyle/>
                    <a:p>
                      <a:pPr algn="ctr"/>
                      <a:r>
                        <a:rPr lang="en-US" dirty="0"/>
                        <a:t>Very Unlikely</a:t>
                      </a:r>
                    </a:p>
                  </a:txBody>
                  <a:tcPr/>
                </a:tc>
                <a:extLst>
                  <a:ext uri="{0D108BD9-81ED-4DB2-BD59-A6C34878D82A}">
                    <a16:rowId xmlns:a16="http://schemas.microsoft.com/office/drawing/2014/main" val="2779786082"/>
                  </a:ext>
                </a:extLst>
              </a:tr>
              <a:tr h="370840">
                <a:tc>
                  <a:txBody>
                    <a:bodyPr/>
                    <a:lstStyle/>
                    <a:p>
                      <a:pPr algn="ctr"/>
                      <a:r>
                        <a:rPr lang="en-US" dirty="0"/>
                        <a:t>0 – 20</a:t>
                      </a:r>
                    </a:p>
                  </a:txBody>
                  <a:tcPr/>
                </a:tc>
                <a:tc>
                  <a:txBody>
                    <a:bodyPr/>
                    <a:lstStyle/>
                    <a:p>
                      <a:pPr algn="ctr"/>
                      <a:r>
                        <a:rPr lang="en-US" dirty="0"/>
                        <a:t>Unlikely</a:t>
                      </a:r>
                    </a:p>
                  </a:txBody>
                  <a:tcPr/>
                </a:tc>
                <a:extLst>
                  <a:ext uri="{0D108BD9-81ED-4DB2-BD59-A6C34878D82A}">
                    <a16:rowId xmlns:a16="http://schemas.microsoft.com/office/drawing/2014/main" val="3996897630"/>
                  </a:ext>
                </a:extLst>
              </a:tr>
              <a:tr h="370840">
                <a:tc>
                  <a:txBody>
                    <a:bodyPr/>
                    <a:lstStyle/>
                    <a:p>
                      <a:pPr algn="ctr"/>
                      <a:r>
                        <a:rPr lang="en-US" dirty="0"/>
                        <a:t>20 – 50</a:t>
                      </a:r>
                    </a:p>
                  </a:txBody>
                  <a:tcPr/>
                </a:tc>
                <a:tc>
                  <a:txBody>
                    <a:bodyPr/>
                    <a:lstStyle/>
                    <a:p>
                      <a:pPr algn="ctr"/>
                      <a:r>
                        <a:rPr lang="en-US" dirty="0"/>
                        <a:t>Slightly Likely</a:t>
                      </a:r>
                    </a:p>
                  </a:txBody>
                  <a:tcPr/>
                </a:tc>
                <a:extLst>
                  <a:ext uri="{0D108BD9-81ED-4DB2-BD59-A6C34878D82A}">
                    <a16:rowId xmlns:a16="http://schemas.microsoft.com/office/drawing/2014/main" val="1125822705"/>
                  </a:ext>
                </a:extLst>
              </a:tr>
              <a:tr h="370840">
                <a:tc>
                  <a:txBody>
                    <a:bodyPr/>
                    <a:lstStyle/>
                    <a:p>
                      <a:pPr algn="ctr"/>
                      <a:r>
                        <a:rPr lang="en-US" dirty="0"/>
                        <a:t>50 – 70</a:t>
                      </a:r>
                    </a:p>
                  </a:txBody>
                  <a:tcPr/>
                </a:tc>
                <a:tc>
                  <a:txBody>
                    <a:bodyPr/>
                    <a:lstStyle/>
                    <a:p>
                      <a:pPr algn="ctr"/>
                      <a:r>
                        <a:rPr lang="en-US" dirty="0"/>
                        <a:t>Likely</a:t>
                      </a:r>
                    </a:p>
                  </a:txBody>
                  <a:tcPr/>
                </a:tc>
                <a:extLst>
                  <a:ext uri="{0D108BD9-81ED-4DB2-BD59-A6C34878D82A}">
                    <a16:rowId xmlns:a16="http://schemas.microsoft.com/office/drawing/2014/main" val="3689279291"/>
                  </a:ext>
                </a:extLst>
              </a:tr>
              <a:tr h="370840">
                <a:tc>
                  <a:txBody>
                    <a:bodyPr/>
                    <a:lstStyle/>
                    <a:p>
                      <a:pPr algn="ctr"/>
                      <a:r>
                        <a:rPr lang="en-US" dirty="0"/>
                        <a:t>70 – 129.05</a:t>
                      </a:r>
                    </a:p>
                  </a:txBody>
                  <a:tcPr/>
                </a:tc>
                <a:tc>
                  <a:txBody>
                    <a:bodyPr/>
                    <a:lstStyle/>
                    <a:p>
                      <a:pPr algn="ctr"/>
                      <a:r>
                        <a:rPr lang="en-US" dirty="0"/>
                        <a:t>Very Likely</a:t>
                      </a:r>
                    </a:p>
                  </a:txBody>
                  <a:tcPr/>
                </a:tc>
                <a:extLst>
                  <a:ext uri="{0D108BD9-81ED-4DB2-BD59-A6C34878D82A}">
                    <a16:rowId xmlns:a16="http://schemas.microsoft.com/office/drawing/2014/main" val="3549751379"/>
                  </a:ext>
                </a:extLst>
              </a:tr>
            </a:tbl>
          </a:graphicData>
        </a:graphic>
      </p:graphicFrame>
    </p:spTree>
    <p:extLst>
      <p:ext uri="{BB962C8B-B14F-4D97-AF65-F5344CB8AC3E}">
        <p14:creationId xmlns:p14="http://schemas.microsoft.com/office/powerpoint/2010/main" val="23504507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DA112-C873-452D-AFCD-90BE4E79416F}"/>
              </a:ext>
            </a:extLst>
          </p:cNvPr>
          <p:cNvSpPr>
            <a:spLocks noGrp="1"/>
          </p:cNvSpPr>
          <p:nvPr>
            <p:ph type="title"/>
          </p:nvPr>
        </p:nvSpPr>
        <p:spPr/>
        <p:txBody>
          <a:bodyPr/>
          <a:lstStyle/>
          <a:p>
            <a:r>
              <a:rPr lang="en-US" dirty="0"/>
              <a:t>Risk Assessment Tool</a:t>
            </a:r>
          </a:p>
        </p:txBody>
      </p:sp>
      <p:pic>
        <p:nvPicPr>
          <p:cNvPr id="6" name="Content Placeholder 5" descr="Graphical user interface, text, application&#10;&#10;Description automatically generated">
            <a:extLst>
              <a:ext uri="{FF2B5EF4-FFF2-40B4-BE49-F238E27FC236}">
                <a16:creationId xmlns:a16="http://schemas.microsoft.com/office/drawing/2014/main" id="{49C8F254-3B26-4EB0-8E97-E8BFD8F9CBA8}"/>
              </a:ext>
            </a:extLst>
          </p:cNvPr>
          <p:cNvPicPr>
            <a:picLocks noGrp="1" noChangeAspect="1"/>
          </p:cNvPicPr>
          <p:nvPr>
            <p:ph idx="1"/>
          </p:nvPr>
        </p:nvPicPr>
        <p:blipFill>
          <a:blip r:embed="rId2"/>
          <a:stretch>
            <a:fillRect/>
          </a:stretch>
        </p:blipFill>
        <p:spPr>
          <a:xfrm>
            <a:off x="4798110" y="609600"/>
            <a:ext cx="5869205" cy="5181600"/>
          </a:xfrm>
        </p:spPr>
      </p:pic>
      <p:sp>
        <p:nvSpPr>
          <p:cNvPr id="4" name="Text Placeholder 3">
            <a:extLst>
              <a:ext uri="{FF2B5EF4-FFF2-40B4-BE49-F238E27FC236}">
                <a16:creationId xmlns:a16="http://schemas.microsoft.com/office/drawing/2014/main" id="{5F5D6906-1D53-4092-BEFF-616738F5ECA5}"/>
              </a:ext>
            </a:extLst>
          </p:cNvPr>
          <p:cNvSpPr>
            <a:spLocks noGrp="1"/>
          </p:cNvSpPr>
          <p:nvPr>
            <p:ph type="body" sz="half" idx="2"/>
          </p:nvPr>
        </p:nvSpPr>
        <p:spPr/>
        <p:txBody>
          <a:bodyPr>
            <a:normAutofit fontScale="92500" lnSpcReduction="10000"/>
          </a:bodyPr>
          <a:lstStyle/>
          <a:p>
            <a:r>
              <a:rPr lang="en-US" dirty="0"/>
              <a:t>AssessAppRisk’s assessment window has four panels: the top left shows the selection list of the installed applications, the bottom left shows the risk score and application details, the top right shows the assessment, and the bottom right shows details about the weighted permissions used by the application.</a:t>
            </a:r>
          </a:p>
        </p:txBody>
      </p:sp>
    </p:spTree>
    <p:extLst>
      <p:ext uri="{BB962C8B-B14F-4D97-AF65-F5344CB8AC3E}">
        <p14:creationId xmlns:p14="http://schemas.microsoft.com/office/powerpoint/2010/main" val="10067974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3BB8E-8DB2-401F-AFAE-441E0EE82369}"/>
              </a:ext>
            </a:extLst>
          </p:cNvPr>
          <p:cNvSpPr>
            <a:spLocks noGrp="1"/>
          </p:cNvSpPr>
          <p:nvPr>
            <p:ph type="title"/>
          </p:nvPr>
        </p:nvSpPr>
        <p:spPr/>
        <p:txBody>
          <a:bodyPr/>
          <a:lstStyle/>
          <a:p>
            <a:r>
              <a:rPr lang="en-US" dirty="0"/>
              <a:t>  Evaluating Efficacy</a:t>
            </a:r>
          </a:p>
        </p:txBody>
      </p:sp>
      <p:graphicFrame>
        <p:nvGraphicFramePr>
          <p:cNvPr id="4" name="Table 4">
            <a:extLst>
              <a:ext uri="{FF2B5EF4-FFF2-40B4-BE49-F238E27FC236}">
                <a16:creationId xmlns:a16="http://schemas.microsoft.com/office/drawing/2014/main" id="{E104C1D0-B2A0-4B24-B81B-78DE360596E2}"/>
              </a:ext>
            </a:extLst>
          </p:cNvPr>
          <p:cNvGraphicFramePr>
            <a:graphicFrameLocks noGrp="1"/>
          </p:cNvGraphicFramePr>
          <p:nvPr>
            <p:ph idx="1"/>
            <p:extLst>
              <p:ext uri="{D42A27DB-BD31-4B8C-83A1-F6EECF244321}">
                <p14:modId xmlns:p14="http://schemas.microsoft.com/office/powerpoint/2010/main" val="3249544990"/>
              </p:ext>
            </p:extLst>
          </p:nvPr>
        </p:nvGraphicFramePr>
        <p:xfrm>
          <a:off x="328352" y="1833967"/>
          <a:ext cx="3562002" cy="2595880"/>
        </p:xfrm>
        <a:graphic>
          <a:graphicData uri="http://schemas.openxmlformats.org/drawingml/2006/table">
            <a:tbl>
              <a:tblPr firstRow="1" bandRow="1">
                <a:tableStyleId>{5C22544A-7EE6-4342-B048-85BDC9FD1C3A}</a:tableStyleId>
              </a:tblPr>
              <a:tblGrid>
                <a:gridCol w="1187334">
                  <a:extLst>
                    <a:ext uri="{9D8B030D-6E8A-4147-A177-3AD203B41FA5}">
                      <a16:colId xmlns:a16="http://schemas.microsoft.com/office/drawing/2014/main" val="2917552901"/>
                    </a:ext>
                  </a:extLst>
                </a:gridCol>
                <a:gridCol w="1187334">
                  <a:extLst>
                    <a:ext uri="{9D8B030D-6E8A-4147-A177-3AD203B41FA5}">
                      <a16:colId xmlns:a16="http://schemas.microsoft.com/office/drawing/2014/main" val="2738458954"/>
                    </a:ext>
                  </a:extLst>
                </a:gridCol>
                <a:gridCol w="1187334">
                  <a:extLst>
                    <a:ext uri="{9D8B030D-6E8A-4147-A177-3AD203B41FA5}">
                      <a16:colId xmlns:a16="http://schemas.microsoft.com/office/drawing/2014/main" val="3012597566"/>
                    </a:ext>
                  </a:extLst>
                </a:gridCol>
              </a:tblGrid>
              <a:tr h="370840">
                <a:tc>
                  <a:txBody>
                    <a:bodyPr/>
                    <a:lstStyle/>
                    <a:p>
                      <a:pPr algn="ctr"/>
                      <a:r>
                        <a:rPr lang="en-US" sz="1400" dirty="0"/>
                        <a:t>Assessment</a:t>
                      </a:r>
                    </a:p>
                  </a:txBody>
                  <a:tcPr/>
                </a:tc>
                <a:tc>
                  <a:txBody>
                    <a:bodyPr/>
                    <a:lstStyle/>
                    <a:p>
                      <a:pPr algn="ctr"/>
                      <a:r>
                        <a:rPr lang="en-US" sz="1400" dirty="0"/>
                        <a:t>Spyware</a:t>
                      </a:r>
                    </a:p>
                  </a:txBody>
                  <a:tcPr/>
                </a:tc>
                <a:tc>
                  <a:txBody>
                    <a:bodyPr/>
                    <a:lstStyle/>
                    <a:p>
                      <a:pPr algn="ctr"/>
                      <a:r>
                        <a:rPr lang="en-US" sz="1400" dirty="0"/>
                        <a:t>Non-Spyware</a:t>
                      </a:r>
                    </a:p>
                  </a:txBody>
                  <a:tcPr/>
                </a:tc>
                <a:extLst>
                  <a:ext uri="{0D108BD9-81ED-4DB2-BD59-A6C34878D82A}">
                    <a16:rowId xmlns:a16="http://schemas.microsoft.com/office/drawing/2014/main" val="1399375782"/>
                  </a:ext>
                </a:extLst>
              </a:tr>
              <a:tr h="370840">
                <a:tc>
                  <a:txBody>
                    <a:bodyPr/>
                    <a:lstStyle/>
                    <a:p>
                      <a:pPr algn="ctr"/>
                      <a:r>
                        <a:rPr lang="en-US" sz="1400" dirty="0"/>
                        <a:t>Whitelisted</a:t>
                      </a:r>
                    </a:p>
                  </a:txBody>
                  <a:tcPr/>
                </a:tc>
                <a:tc>
                  <a:txBody>
                    <a:bodyPr/>
                    <a:lstStyle/>
                    <a:p>
                      <a:pPr algn="ctr"/>
                      <a:r>
                        <a:rPr lang="en-US" sz="1400" dirty="0"/>
                        <a:t>-</a:t>
                      </a:r>
                    </a:p>
                  </a:txBody>
                  <a:tcPr/>
                </a:tc>
                <a:tc>
                  <a:txBody>
                    <a:bodyPr/>
                    <a:lstStyle/>
                    <a:p>
                      <a:pPr algn="ctr"/>
                      <a:r>
                        <a:rPr lang="en-US" sz="1400" dirty="0"/>
                        <a:t>80%</a:t>
                      </a:r>
                    </a:p>
                  </a:txBody>
                  <a:tcPr/>
                </a:tc>
                <a:extLst>
                  <a:ext uri="{0D108BD9-81ED-4DB2-BD59-A6C34878D82A}">
                    <a16:rowId xmlns:a16="http://schemas.microsoft.com/office/drawing/2014/main" val="1589098081"/>
                  </a:ext>
                </a:extLst>
              </a:tr>
              <a:tr h="370840">
                <a:tc>
                  <a:txBody>
                    <a:bodyPr/>
                    <a:lstStyle/>
                    <a:p>
                      <a:pPr algn="ctr"/>
                      <a:r>
                        <a:rPr lang="en-US" sz="1400" dirty="0"/>
                        <a:t>Very Unlikely</a:t>
                      </a:r>
                    </a:p>
                  </a:txBody>
                  <a:tcPr/>
                </a:tc>
                <a:tc>
                  <a:txBody>
                    <a:bodyPr/>
                    <a:lstStyle/>
                    <a:p>
                      <a:pPr algn="ctr"/>
                      <a:r>
                        <a:rPr lang="en-US" sz="1400" dirty="0"/>
                        <a:t>-</a:t>
                      </a:r>
                    </a:p>
                  </a:txBody>
                  <a:tcPr/>
                </a:tc>
                <a:tc>
                  <a:txBody>
                    <a:bodyPr/>
                    <a:lstStyle/>
                    <a:p>
                      <a:pPr algn="ctr"/>
                      <a:r>
                        <a:rPr lang="en-US" sz="1400" dirty="0"/>
                        <a:t>5%</a:t>
                      </a:r>
                    </a:p>
                  </a:txBody>
                  <a:tcPr/>
                </a:tc>
                <a:extLst>
                  <a:ext uri="{0D108BD9-81ED-4DB2-BD59-A6C34878D82A}">
                    <a16:rowId xmlns:a16="http://schemas.microsoft.com/office/drawing/2014/main" val="1878584792"/>
                  </a:ext>
                </a:extLst>
              </a:tr>
              <a:tr h="370840">
                <a:tc>
                  <a:txBody>
                    <a:bodyPr/>
                    <a:lstStyle/>
                    <a:p>
                      <a:pPr algn="ctr"/>
                      <a:r>
                        <a:rPr lang="en-US" sz="1400" dirty="0"/>
                        <a:t>Unlikely</a:t>
                      </a:r>
                    </a:p>
                  </a:txBody>
                  <a:tcPr/>
                </a:tc>
                <a:tc>
                  <a:txBody>
                    <a:bodyPr/>
                    <a:lstStyle/>
                    <a:p>
                      <a:pPr algn="ctr"/>
                      <a:r>
                        <a:rPr lang="en-US" sz="1400" dirty="0"/>
                        <a:t>20%</a:t>
                      </a:r>
                    </a:p>
                  </a:txBody>
                  <a:tcPr/>
                </a:tc>
                <a:tc>
                  <a:txBody>
                    <a:bodyPr/>
                    <a:lstStyle/>
                    <a:p>
                      <a:pPr algn="ctr"/>
                      <a:r>
                        <a:rPr lang="en-US" sz="1400" dirty="0"/>
                        <a:t>5%</a:t>
                      </a:r>
                    </a:p>
                  </a:txBody>
                  <a:tcPr/>
                </a:tc>
                <a:extLst>
                  <a:ext uri="{0D108BD9-81ED-4DB2-BD59-A6C34878D82A}">
                    <a16:rowId xmlns:a16="http://schemas.microsoft.com/office/drawing/2014/main" val="3109520337"/>
                  </a:ext>
                </a:extLst>
              </a:tr>
              <a:tr h="370840">
                <a:tc>
                  <a:txBody>
                    <a:bodyPr/>
                    <a:lstStyle/>
                    <a:p>
                      <a:pPr algn="ctr"/>
                      <a:r>
                        <a:rPr lang="en-US" sz="1400" dirty="0"/>
                        <a:t>Slightly Likely</a:t>
                      </a:r>
                    </a:p>
                  </a:txBody>
                  <a:tcPr/>
                </a:tc>
                <a:tc>
                  <a:txBody>
                    <a:bodyPr/>
                    <a:lstStyle/>
                    <a:p>
                      <a:pPr algn="ctr"/>
                      <a:r>
                        <a:rPr lang="en-US" sz="1400" dirty="0"/>
                        <a:t>30%</a:t>
                      </a:r>
                    </a:p>
                  </a:txBody>
                  <a:tcPr/>
                </a:tc>
                <a:tc>
                  <a:txBody>
                    <a:bodyPr/>
                    <a:lstStyle/>
                    <a:p>
                      <a:pPr algn="ctr"/>
                      <a:r>
                        <a:rPr lang="en-US" sz="1400" dirty="0"/>
                        <a:t>10%</a:t>
                      </a:r>
                    </a:p>
                  </a:txBody>
                  <a:tcPr/>
                </a:tc>
                <a:extLst>
                  <a:ext uri="{0D108BD9-81ED-4DB2-BD59-A6C34878D82A}">
                    <a16:rowId xmlns:a16="http://schemas.microsoft.com/office/drawing/2014/main" val="3772557078"/>
                  </a:ext>
                </a:extLst>
              </a:tr>
              <a:tr h="370840">
                <a:tc>
                  <a:txBody>
                    <a:bodyPr/>
                    <a:lstStyle/>
                    <a:p>
                      <a:pPr algn="ctr"/>
                      <a:r>
                        <a:rPr lang="en-US" sz="1400" dirty="0"/>
                        <a:t>Likely</a:t>
                      </a:r>
                    </a:p>
                  </a:txBody>
                  <a:tcPr/>
                </a:tc>
                <a:tc>
                  <a:txBody>
                    <a:bodyPr/>
                    <a:lstStyle/>
                    <a:p>
                      <a:pPr algn="ctr"/>
                      <a:r>
                        <a:rPr lang="en-US" sz="1400" dirty="0"/>
                        <a:t>25%</a:t>
                      </a:r>
                    </a:p>
                  </a:txBody>
                  <a:tcPr/>
                </a:tc>
                <a:tc>
                  <a:txBody>
                    <a:bodyPr/>
                    <a:lstStyle/>
                    <a:p>
                      <a:pPr algn="ctr"/>
                      <a:r>
                        <a:rPr lang="en-US" sz="1400" dirty="0"/>
                        <a:t>0%</a:t>
                      </a:r>
                    </a:p>
                  </a:txBody>
                  <a:tcPr/>
                </a:tc>
                <a:extLst>
                  <a:ext uri="{0D108BD9-81ED-4DB2-BD59-A6C34878D82A}">
                    <a16:rowId xmlns:a16="http://schemas.microsoft.com/office/drawing/2014/main" val="2311990968"/>
                  </a:ext>
                </a:extLst>
              </a:tr>
              <a:tr h="370840">
                <a:tc>
                  <a:txBody>
                    <a:bodyPr/>
                    <a:lstStyle/>
                    <a:p>
                      <a:pPr algn="ctr"/>
                      <a:r>
                        <a:rPr lang="en-US" sz="1400" dirty="0"/>
                        <a:t>Very Likely</a:t>
                      </a:r>
                    </a:p>
                  </a:txBody>
                  <a:tcPr/>
                </a:tc>
                <a:tc>
                  <a:txBody>
                    <a:bodyPr/>
                    <a:lstStyle/>
                    <a:p>
                      <a:pPr algn="ctr"/>
                      <a:r>
                        <a:rPr lang="en-US" sz="1400" dirty="0"/>
                        <a:t>25%</a:t>
                      </a:r>
                    </a:p>
                  </a:txBody>
                  <a:tcPr/>
                </a:tc>
                <a:tc>
                  <a:txBody>
                    <a:bodyPr/>
                    <a:lstStyle/>
                    <a:p>
                      <a:pPr algn="ctr"/>
                      <a:r>
                        <a:rPr lang="en-US" sz="1400" dirty="0"/>
                        <a:t>0%</a:t>
                      </a:r>
                    </a:p>
                  </a:txBody>
                  <a:tcPr/>
                </a:tc>
                <a:extLst>
                  <a:ext uri="{0D108BD9-81ED-4DB2-BD59-A6C34878D82A}">
                    <a16:rowId xmlns:a16="http://schemas.microsoft.com/office/drawing/2014/main" val="3364716050"/>
                  </a:ext>
                </a:extLst>
              </a:tr>
            </a:tbl>
          </a:graphicData>
        </a:graphic>
      </p:graphicFrame>
      <p:graphicFrame>
        <p:nvGraphicFramePr>
          <p:cNvPr id="6" name="Table 5">
            <a:extLst>
              <a:ext uri="{FF2B5EF4-FFF2-40B4-BE49-F238E27FC236}">
                <a16:creationId xmlns:a16="http://schemas.microsoft.com/office/drawing/2014/main" id="{14243C91-6A38-4555-A79F-A784FA174B47}"/>
              </a:ext>
            </a:extLst>
          </p:cNvPr>
          <p:cNvGraphicFramePr/>
          <p:nvPr>
            <p:extLst>
              <p:ext uri="{D42A27DB-BD31-4B8C-83A1-F6EECF244321}">
                <p14:modId xmlns:p14="http://schemas.microsoft.com/office/powerpoint/2010/main" val="2163104619"/>
              </p:ext>
            </p:extLst>
          </p:nvPr>
        </p:nvGraphicFramePr>
        <p:xfrm>
          <a:off x="4131455" y="1842323"/>
          <a:ext cx="3555999" cy="2595880"/>
        </p:xfrm>
        <a:graphic>
          <a:graphicData uri="http://schemas.openxmlformats.org/drawingml/2006/table">
            <a:tbl>
              <a:tblPr firstRow="1" bandRow="1">
                <a:tableStyleId>{5C22544A-7EE6-4342-B048-85BDC9FD1C3A}</a:tableStyleId>
              </a:tblPr>
              <a:tblGrid>
                <a:gridCol w="1185333">
                  <a:extLst>
                    <a:ext uri="{9D8B030D-6E8A-4147-A177-3AD203B41FA5}">
                      <a16:colId xmlns:a16="http://schemas.microsoft.com/office/drawing/2014/main" val="1797797046"/>
                    </a:ext>
                  </a:extLst>
                </a:gridCol>
                <a:gridCol w="1185333">
                  <a:extLst>
                    <a:ext uri="{9D8B030D-6E8A-4147-A177-3AD203B41FA5}">
                      <a16:colId xmlns:a16="http://schemas.microsoft.com/office/drawing/2014/main" val="1863861704"/>
                    </a:ext>
                  </a:extLst>
                </a:gridCol>
                <a:gridCol w="1185333">
                  <a:extLst>
                    <a:ext uri="{9D8B030D-6E8A-4147-A177-3AD203B41FA5}">
                      <a16:colId xmlns:a16="http://schemas.microsoft.com/office/drawing/2014/main" val="3813869095"/>
                    </a:ext>
                  </a:extLst>
                </a:gridCol>
              </a:tblGrid>
              <a:tr h="370840">
                <a:tc>
                  <a:txBody>
                    <a:bodyPr/>
                    <a:lstStyle/>
                    <a:p>
                      <a:pPr algn="ctr" fontAlgn="t">
                        <a:spcBef>
                          <a:spcPts val="0"/>
                        </a:spcBef>
                        <a:spcAft>
                          <a:spcPts val="0"/>
                        </a:spcAft>
                      </a:pPr>
                      <a:r>
                        <a:rPr lang="en-US" sz="1400" u="none" strike="noStrike" dirty="0">
                          <a:effectLst/>
                          <a:latin typeface="+mn-lt"/>
                        </a:rPr>
                        <a:t>Assessment</a:t>
                      </a:r>
                      <a:endParaRPr lang="en-US" sz="1800" b="0" i="0" u="none" strike="noStrike" dirty="0">
                        <a:effectLst/>
                        <a:latin typeface="+mn-lt"/>
                      </a:endParaRPr>
                    </a:p>
                  </a:txBody>
                  <a:tcPr/>
                </a:tc>
                <a:tc>
                  <a:txBody>
                    <a:bodyPr/>
                    <a:lstStyle/>
                    <a:p>
                      <a:pPr algn="ctr" fontAlgn="t">
                        <a:spcBef>
                          <a:spcPts val="0"/>
                        </a:spcBef>
                        <a:spcAft>
                          <a:spcPts val="0"/>
                        </a:spcAft>
                      </a:pPr>
                      <a:r>
                        <a:rPr lang="en-US" sz="1400" u="none" strike="noStrike">
                          <a:effectLst/>
                          <a:latin typeface="+mn-lt"/>
                        </a:rPr>
                        <a:t>Spyware</a:t>
                      </a:r>
                      <a:endParaRPr lang="en-US" sz="1800" b="0" i="0" u="none" strike="noStrike">
                        <a:effectLst/>
                        <a:latin typeface="+mn-lt"/>
                      </a:endParaRPr>
                    </a:p>
                  </a:txBody>
                  <a:tcPr/>
                </a:tc>
                <a:tc>
                  <a:txBody>
                    <a:bodyPr/>
                    <a:lstStyle/>
                    <a:p>
                      <a:pPr algn="ctr" fontAlgn="t">
                        <a:spcBef>
                          <a:spcPts val="0"/>
                        </a:spcBef>
                        <a:spcAft>
                          <a:spcPts val="0"/>
                        </a:spcAft>
                      </a:pPr>
                      <a:r>
                        <a:rPr lang="en-US" sz="1400" u="none" strike="noStrike">
                          <a:effectLst/>
                          <a:latin typeface="+mn-lt"/>
                        </a:rPr>
                        <a:t>Non-Spyware</a:t>
                      </a:r>
                      <a:endParaRPr lang="en-US" sz="1800" b="0" i="0" u="none" strike="noStrike">
                        <a:effectLst/>
                        <a:latin typeface="+mn-lt"/>
                      </a:endParaRPr>
                    </a:p>
                  </a:txBody>
                  <a:tcPr/>
                </a:tc>
                <a:extLst>
                  <a:ext uri="{0D108BD9-81ED-4DB2-BD59-A6C34878D82A}">
                    <a16:rowId xmlns:a16="http://schemas.microsoft.com/office/drawing/2014/main" val="633133137"/>
                  </a:ext>
                </a:extLst>
              </a:tr>
              <a:tr h="370840">
                <a:tc>
                  <a:txBody>
                    <a:bodyPr/>
                    <a:lstStyle/>
                    <a:p>
                      <a:pPr algn="ctr" fontAlgn="t">
                        <a:spcBef>
                          <a:spcPts val="0"/>
                        </a:spcBef>
                        <a:spcAft>
                          <a:spcPts val="0"/>
                        </a:spcAft>
                      </a:pPr>
                      <a:r>
                        <a:rPr lang="en-US" sz="1400" u="none" strike="noStrike">
                          <a:effectLst/>
                          <a:latin typeface="+mn-lt"/>
                        </a:rPr>
                        <a:t>Whitelisted</a:t>
                      </a:r>
                      <a:endParaRPr lang="en-US" sz="1400" b="0" i="0" u="none" strike="noStrike">
                        <a:effectLst/>
                        <a:latin typeface="+mn-lt"/>
                      </a:endParaRPr>
                    </a:p>
                  </a:txBody>
                  <a:tcPr/>
                </a:tc>
                <a:tc>
                  <a:txBody>
                    <a:bodyPr/>
                    <a:lstStyle/>
                    <a:p>
                      <a:pPr algn="ctr" fontAlgn="t">
                        <a:spcBef>
                          <a:spcPts val="0"/>
                        </a:spcBef>
                        <a:spcAft>
                          <a:spcPts val="0"/>
                        </a:spcAft>
                      </a:pPr>
                      <a:r>
                        <a:rPr lang="en-US" sz="1400" u="none" strike="noStrike" dirty="0">
                          <a:effectLst/>
                          <a:latin typeface="+mn-lt"/>
                        </a:rPr>
                        <a:t>-</a:t>
                      </a:r>
                      <a:endParaRPr lang="en-US" sz="1400" b="0" i="0" u="none" strike="noStrike" dirty="0">
                        <a:effectLst/>
                        <a:latin typeface="+mn-lt"/>
                      </a:endParaRPr>
                    </a:p>
                  </a:txBody>
                  <a:tcPr/>
                </a:tc>
                <a:tc>
                  <a:txBody>
                    <a:bodyPr/>
                    <a:lstStyle/>
                    <a:p>
                      <a:pPr algn="ctr" fontAlgn="t">
                        <a:spcBef>
                          <a:spcPts val="0"/>
                        </a:spcBef>
                        <a:spcAft>
                          <a:spcPts val="0"/>
                        </a:spcAft>
                      </a:pPr>
                      <a:r>
                        <a:rPr lang="en-US" sz="1400" u="none" strike="noStrike" dirty="0">
                          <a:effectLst/>
                          <a:latin typeface="+mn-lt"/>
                        </a:rPr>
                        <a:t>-</a:t>
                      </a:r>
                      <a:endParaRPr lang="en-US" sz="1400" b="0" i="0" u="none" strike="noStrike" dirty="0">
                        <a:effectLst/>
                        <a:latin typeface="+mn-lt"/>
                      </a:endParaRPr>
                    </a:p>
                  </a:txBody>
                  <a:tcPr/>
                </a:tc>
                <a:extLst>
                  <a:ext uri="{0D108BD9-81ED-4DB2-BD59-A6C34878D82A}">
                    <a16:rowId xmlns:a16="http://schemas.microsoft.com/office/drawing/2014/main" val="4008436667"/>
                  </a:ext>
                </a:extLst>
              </a:tr>
              <a:tr h="370840">
                <a:tc>
                  <a:txBody>
                    <a:bodyPr/>
                    <a:lstStyle/>
                    <a:p>
                      <a:pPr algn="ctr" fontAlgn="t">
                        <a:spcBef>
                          <a:spcPts val="0"/>
                        </a:spcBef>
                        <a:spcAft>
                          <a:spcPts val="0"/>
                        </a:spcAft>
                      </a:pPr>
                      <a:r>
                        <a:rPr lang="en-US" sz="1400" u="none" strike="noStrike">
                          <a:effectLst/>
                          <a:latin typeface="+mn-lt"/>
                        </a:rPr>
                        <a:t>Very Unlikely</a:t>
                      </a:r>
                      <a:endParaRPr lang="en-US" sz="1400" b="0" i="0" u="none" strike="noStrike">
                        <a:effectLst/>
                        <a:latin typeface="+mn-lt"/>
                      </a:endParaRPr>
                    </a:p>
                  </a:txBody>
                  <a:tcPr/>
                </a:tc>
                <a:tc>
                  <a:txBody>
                    <a:bodyPr/>
                    <a:lstStyle/>
                    <a:p>
                      <a:pPr algn="ctr" fontAlgn="t">
                        <a:spcBef>
                          <a:spcPts val="0"/>
                        </a:spcBef>
                        <a:spcAft>
                          <a:spcPts val="0"/>
                        </a:spcAft>
                      </a:pPr>
                      <a:r>
                        <a:rPr lang="en-US" sz="1400" u="none" strike="noStrike" dirty="0">
                          <a:effectLst/>
                          <a:latin typeface="+mn-lt"/>
                        </a:rPr>
                        <a:t>-</a:t>
                      </a:r>
                      <a:endParaRPr lang="en-US" sz="1400" b="0" i="0" u="none" strike="noStrike" dirty="0">
                        <a:effectLst/>
                        <a:latin typeface="+mn-lt"/>
                      </a:endParaRPr>
                    </a:p>
                  </a:txBody>
                  <a:tcPr/>
                </a:tc>
                <a:tc>
                  <a:txBody>
                    <a:bodyPr/>
                    <a:lstStyle/>
                    <a:p>
                      <a:pPr algn="ctr" fontAlgn="t">
                        <a:spcBef>
                          <a:spcPts val="0"/>
                        </a:spcBef>
                        <a:spcAft>
                          <a:spcPts val="0"/>
                        </a:spcAft>
                      </a:pPr>
                      <a:r>
                        <a:rPr lang="en-US" sz="1400" u="none" strike="noStrike" dirty="0">
                          <a:effectLst/>
                          <a:latin typeface="+mn-lt"/>
                        </a:rPr>
                        <a:t>-</a:t>
                      </a:r>
                      <a:endParaRPr lang="en-US" sz="1400" b="0" i="0" u="none" strike="noStrike" dirty="0">
                        <a:effectLst/>
                        <a:latin typeface="+mn-lt"/>
                      </a:endParaRPr>
                    </a:p>
                  </a:txBody>
                  <a:tcPr/>
                </a:tc>
                <a:extLst>
                  <a:ext uri="{0D108BD9-81ED-4DB2-BD59-A6C34878D82A}">
                    <a16:rowId xmlns:a16="http://schemas.microsoft.com/office/drawing/2014/main" val="3161128955"/>
                  </a:ext>
                </a:extLst>
              </a:tr>
              <a:tr h="370840">
                <a:tc>
                  <a:txBody>
                    <a:bodyPr/>
                    <a:lstStyle/>
                    <a:p>
                      <a:pPr algn="ctr" fontAlgn="t">
                        <a:spcBef>
                          <a:spcPts val="0"/>
                        </a:spcBef>
                        <a:spcAft>
                          <a:spcPts val="0"/>
                        </a:spcAft>
                      </a:pPr>
                      <a:r>
                        <a:rPr lang="en-US" sz="1400" u="none" strike="noStrike" dirty="0">
                          <a:effectLst/>
                          <a:latin typeface="+mn-lt"/>
                        </a:rPr>
                        <a:t>Unlikely</a:t>
                      </a:r>
                      <a:endParaRPr lang="en-US" sz="1400" b="0" i="0" u="none" strike="noStrike" dirty="0">
                        <a:effectLst/>
                        <a:latin typeface="+mn-lt"/>
                      </a:endParaRPr>
                    </a:p>
                  </a:txBody>
                  <a:tcPr/>
                </a:tc>
                <a:tc>
                  <a:txBody>
                    <a:bodyPr/>
                    <a:lstStyle/>
                    <a:p>
                      <a:pPr algn="ctr" fontAlgn="t">
                        <a:spcBef>
                          <a:spcPts val="0"/>
                        </a:spcBef>
                        <a:spcAft>
                          <a:spcPts val="0"/>
                        </a:spcAft>
                      </a:pPr>
                      <a:r>
                        <a:rPr lang="en-US" sz="1400" b="0" i="0" u="none" strike="noStrike" dirty="0">
                          <a:effectLst/>
                          <a:latin typeface="+mn-lt"/>
                        </a:rPr>
                        <a:t>-</a:t>
                      </a:r>
                    </a:p>
                  </a:txBody>
                  <a:tcPr/>
                </a:tc>
                <a:tc>
                  <a:txBody>
                    <a:bodyPr/>
                    <a:lstStyle/>
                    <a:p>
                      <a:pPr algn="ctr" fontAlgn="t">
                        <a:spcBef>
                          <a:spcPts val="0"/>
                        </a:spcBef>
                        <a:spcAft>
                          <a:spcPts val="0"/>
                        </a:spcAft>
                      </a:pPr>
                      <a:r>
                        <a:rPr lang="en-US" sz="1400" u="none" strike="noStrike" dirty="0">
                          <a:effectLst/>
                          <a:latin typeface="+mn-lt"/>
                        </a:rPr>
                        <a:t>40%</a:t>
                      </a:r>
                      <a:endParaRPr lang="en-US" sz="1400" b="0" i="0" u="none" strike="noStrike" dirty="0">
                        <a:effectLst/>
                        <a:latin typeface="+mn-lt"/>
                      </a:endParaRPr>
                    </a:p>
                  </a:txBody>
                  <a:tcPr/>
                </a:tc>
                <a:extLst>
                  <a:ext uri="{0D108BD9-81ED-4DB2-BD59-A6C34878D82A}">
                    <a16:rowId xmlns:a16="http://schemas.microsoft.com/office/drawing/2014/main" val="1880071372"/>
                  </a:ext>
                </a:extLst>
              </a:tr>
              <a:tr h="370840">
                <a:tc>
                  <a:txBody>
                    <a:bodyPr/>
                    <a:lstStyle/>
                    <a:p>
                      <a:pPr algn="ctr" fontAlgn="t">
                        <a:spcBef>
                          <a:spcPts val="0"/>
                        </a:spcBef>
                        <a:spcAft>
                          <a:spcPts val="0"/>
                        </a:spcAft>
                      </a:pPr>
                      <a:r>
                        <a:rPr lang="en-US" sz="1400" u="none" strike="noStrike">
                          <a:effectLst/>
                          <a:latin typeface="+mn-lt"/>
                        </a:rPr>
                        <a:t>Slightly Likely</a:t>
                      </a:r>
                      <a:endParaRPr lang="en-US" sz="1400" b="0" i="0" u="none" strike="noStrike">
                        <a:effectLst/>
                        <a:latin typeface="+mn-lt"/>
                      </a:endParaRPr>
                    </a:p>
                  </a:txBody>
                  <a:tcPr/>
                </a:tc>
                <a:tc>
                  <a:txBody>
                    <a:bodyPr/>
                    <a:lstStyle/>
                    <a:p>
                      <a:pPr algn="ctr" fontAlgn="t">
                        <a:spcBef>
                          <a:spcPts val="0"/>
                        </a:spcBef>
                        <a:spcAft>
                          <a:spcPts val="0"/>
                        </a:spcAft>
                      </a:pPr>
                      <a:r>
                        <a:rPr lang="en-US" sz="1400" u="none" strike="noStrike" dirty="0">
                          <a:effectLst/>
                          <a:latin typeface="+mn-lt"/>
                        </a:rPr>
                        <a:t>10%</a:t>
                      </a:r>
                      <a:endParaRPr lang="en-US" sz="1400" b="0" i="0" u="none" strike="noStrike" dirty="0">
                        <a:effectLst/>
                        <a:latin typeface="+mn-lt"/>
                      </a:endParaRPr>
                    </a:p>
                  </a:txBody>
                  <a:tcPr/>
                </a:tc>
                <a:tc>
                  <a:txBody>
                    <a:bodyPr/>
                    <a:lstStyle/>
                    <a:p>
                      <a:pPr algn="ctr" fontAlgn="t">
                        <a:spcBef>
                          <a:spcPts val="0"/>
                        </a:spcBef>
                        <a:spcAft>
                          <a:spcPts val="0"/>
                        </a:spcAft>
                      </a:pPr>
                      <a:r>
                        <a:rPr lang="en-US" sz="1400" u="none" strike="noStrike" dirty="0">
                          <a:effectLst/>
                          <a:latin typeface="+mn-lt"/>
                        </a:rPr>
                        <a:t>50%</a:t>
                      </a:r>
                      <a:endParaRPr lang="en-US" sz="1400" b="0" i="0" u="none" strike="noStrike" dirty="0">
                        <a:effectLst/>
                        <a:latin typeface="+mn-lt"/>
                      </a:endParaRPr>
                    </a:p>
                  </a:txBody>
                  <a:tcPr/>
                </a:tc>
                <a:extLst>
                  <a:ext uri="{0D108BD9-81ED-4DB2-BD59-A6C34878D82A}">
                    <a16:rowId xmlns:a16="http://schemas.microsoft.com/office/drawing/2014/main" val="2643315682"/>
                  </a:ext>
                </a:extLst>
              </a:tr>
              <a:tr h="370840">
                <a:tc>
                  <a:txBody>
                    <a:bodyPr/>
                    <a:lstStyle/>
                    <a:p>
                      <a:pPr algn="ctr" fontAlgn="t">
                        <a:spcBef>
                          <a:spcPts val="0"/>
                        </a:spcBef>
                        <a:spcAft>
                          <a:spcPts val="0"/>
                        </a:spcAft>
                      </a:pPr>
                      <a:r>
                        <a:rPr lang="en-US" sz="1400" u="none" strike="noStrike">
                          <a:effectLst/>
                          <a:latin typeface="+mn-lt"/>
                        </a:rPr>
                        <a:t>Likely</a:t>
                      </a:r>
                      <a:endParaRPr lang="en-US" sz="1400" b="0" i="0" u="none" strike="noStrike">
                        <a:effectLst/>
                        <a:latin typeface="+mn-lt"/>
                      </a:endParaRPr>
                    </a:p>
                  </a:txBody>
                  <a:tcPr/>
                </a:tc>
                <a:tc>
                  <a:txBody>
                    <a:bodyPr/>
                    <a:lstStyle/>
                    <a:p>
                      <a:pPr algn="ctr" fontAlgn="t">
                        <a:spcBef>
                          <a:spcPts val="0"/>
                        </a:spcBef>
                        <a:spcAft>
                          <a:spcPts val="0"/>
                        </a:spcAft>
                      </a:pPr>
                      <a:r>
                        <a:rPr lang="en-US" sz="1400" u="none" strike="noStrike" dirty="0">
                          <a:effectLst/>
                          <a:latin typeface="+mn-lt"/>
                        </a:rPr>
                        <a:t>30%</a:t>
                      </a:r>
                      <a:endParaRPr lang="en-US" sz="1400" b="0" i="0" u="none" strike="noStrike" dirty="0">
                        <a:effectLst/>
                        <a:latin typeface="+mn-lt"/>
                      </a:endParaRPr>
                    </a:p>
                  </a:txBody>
                  <a:tcPr/>
                </a:tc>
                <a:tc>
                  <a:txBody>
                    <a:bodyPr/>
                    <a:lstStyle/>
                    <a:p>
                      <a:pPr algn="ctr" fontAlgn="t">
                        <a:spcBef>
                          <a:spcPts val="0"/>
                        </a:spcBef>
                        <a:spcAft>
                          <a:spcPts val="0"/>
                        </a:spcAft>
                      </a:pPr>
                      <a:r>
                        <a:rPr lang="en-US" sz="1400" u="none" strike="noStrike" dirty="0">
                          <a:effectLst/>
                          <a:latin typeface="+mn-lt"/>
                        </a:rPr>
                        <a:t>10%</a:t>
                      </a:r>
                      <a:endParaRPr lang="en-US" sz="1400" b="0" i="0" u="none" strike="noStrike" dirty="0">
                        <a:effectLst/>
                        <a:latin typeface="+mn-lt"/>
                      </a:endParaRPr>
                    </a:p>
                  </a:txBody>
                  <a:tcPr/>
                </a:tc>
                <a:extLst>
                  <a:ext uri="{0D108BD9-81ED-4DB2-BD59-A6C34878D82A}">
                    <a16:rowId xmlns:a16="http://schemas.microsoft.com/office/drawing/2014/main" val="517534637"/>
                  </a:ext>
                </a:extLst>
              </a:tr>
              <a:tr h="370840">
                <a:tc>
                  <a:txBody>
                    <a:bodyPr/>
                    <a:lstStyle/>
                    <a:p>
                      <a:pPr algn="ctr" fontAlgn="t">
                        <a:spcBef>
                          <a:spcPts val="0"/>
                        </a:spcBef>
                        <a:spcAft>
                          <a:spcPts val="0"/>
                        </a:spcAft>
                      </a:pPr>
                      <a:r>
                        <a:rPr lang="en-US" sz="1400" u="none" strike="noStrike">
                          <a:effectLst/>
                          <a:latin typeface="+mn-lt"/>
                        </a:rPr>
                        <a:t>Very Likely</a:t>
                      </a:r>
                      <a:endParaRPr lang="en-US" sz="1400" b="0" i="0" u="none" strike="noStrike">
                        <a:effectLst/>
                        <a:latin typeface="+mn-lt"/>
                      </a:endParaRPr>
                    </a:p>
                  </a:txBody>
                  <a:tcPr/>
                </a:tc>
                <a:tc>
                  <a:txBody>
                    <a:bodyPr/>
                    <a:lstStyle/>
                    <a:p>
                      <a:pPr algn="ctr" fontAlgn="t">
                        <a:spcBef>
                          <a:spcPts val="0"/>
                        </a:spcBef>
                        <a:spcAft>
                          <a:spcPts val="0"/>
                        </a:spcAft>
                      </a:pPr>
                      <a:r>
                        <a:rPr lang="en-US" sz="1400" u="none" strike="noStrike" dirty="0">
                          <a:effectLst/>
                          <a:latin typeface="+mn-lt"/>
                        </a:rPr>
                        <a:t>60%</a:t>
                      </a:r>
                      <a:endParaRPr lang="en-US" sz="1400" b="0" i="0" u="none" strike="noStrike" dirty="0">
                        <a:effectLst/>
                        <a:latin typeface="+mn-lt"/>
                      </a:endParaRPr>
                    </a:p>
                  </a:txBody>
                  <a:tcPr/>
                </a:tc>
                <a:tc>
                  <a:txBody>
                    <a:bodyPr/>
                    <a:lstStyle/>
                    <a:p>
                      <a:pPr algn="ctr" fontAlgn="t">
                        <a:spcBef>
                          <a:spcPts val="0"/>
                        </a:spcBef>
                        <a:spcAft>
                          <a:spcPts val="0"/>
                        </a:spcAft>
                      </a:pPr>
                      <a:r>
                        <a:rPr lang="en-US" sz="1400" u="none" strike="noStrike" dirty="0">
                          <a:effectLst/>
                          <a:latin typeface="+mn-lt"/>
                        </a:rPr>
                        <a:t>-</a:t>
                      </a:r>
                      <a:endParaRPr lang="en-US" sz="1400" b="0" i="0" u="none" strike="noStrike" dirty="0">
                        <a:effectLst/>
                        <a:latin typeface="+mn-lt"/>
                      </a:endParaRPr>
                    </a:p>
                  </a:txBody>
                  <a:tcPr/>
                </a:tc>
                <a:extLst>
                  <a:ext uri="{0D108BD9-81ED-4DB2-BD59-A6C34878D82A}">
                    <a16:rowId xmlns:a16="http://schemas.microsoft.com/office/drawing/2014/main" val="2123428319"/>
                  </a:ext>
                </a:extLst>
              </a:tr>
            </a:tbl>
          </a:graphicData>
        </a:graphic>
      </p:graphicFrame>
      <p:graphicFrame>
        <p:nvGraphicFramePr>
          <p:cNvPr id="8" name="Table 7">
            <a:extLst>
              <a:ext uri="{FF2B5EF4-FFF2-40B4-BE49-F238E27FC236}">
                <a16:creationId xmlns:a16="http://schemas.microsoft.com/office/drawing/2014/main" id="{127BE054-B9DA-4251-94D7-DEA8A3960349}"/>
              </a:ext>
            </a:extLst>
          </p:cNvPr>
          <p:cNvGraphicFramePr/>
          <p:nvPr>
            <p:extLst>
              <p:ext uri="{D42A27DB-BD31-4B8C-83A1-F6EECF244321}">
                <p14:modId xmlns:p14="http://schemas.microsoft.com/office/powerpoint/2010/main" val="3385322242"/>
              </p:ext>
            </p:extLst>
          </p:nvPr>
        </p:nvGraphicFramePr>
        <p:xfrm>
          <a:off x="7950200" y="1842323"/>
          <a:ext cx="3555999" cy="2595880"/>
        </p:xfrm>
        <a:graphic>
          <a:graphicData uri="http://schemas.openxmlformats.org/drawingml/2006/table">
            <a:tbl>
              <a:tblPr firstRow="1" bandRow="1">
                <a:tableStyleId>{5C22544A-7EE6-4342-B048-85BDC9FD1C3A}</a:tableStyleId>
              </a:tblPr>
              <a:tblGrid>
                <a:gridCol w="1185333">
                  <a:extLst>
                    <a:ext uri="{9D8B030D-6E8A-4147-A177-3AD203B41FA5}">
                      <a16:colId xmlns:a16="http://schemas.microsoft.com/office/drawing/2014/main" val="3952495324"/>
                    </a:ext>
                  </a:extLst>
                </a:gridCol>
                <a:gridCol w="1185333">
                  <a:extLst>
                    <a:ext uri="{9D8B030D-6E8A-4147-A177-3AD203B41FA5}">
                      <a16:colId xmlns:a16="http://schemas.microsoft.com/office/drawing/2014/main" val="2954569646"/>
                    </a:ext>
                  </a:extLst>
                </a:gridCol>
                <a:gridCol w="1185333">
                  <a:extLst>
                    <a:ext uri="{9D8B030D-6E8A-4147-A177-3AD203B41FA5}">
                      <a16:colId xmlns:a16="http://schemas.microsoft.com/office/drawing/2014/main" val="52785045"/>
                    </a:ext>
                  </a:extLst>
                </a:gridCol>
              </a:tblGrid>
              <a:tr h="370840">
                <a:tc>
                  <a:txBody>
                    <a:bodyPr/>
                    <a:lstStyle/>
                    <a:p>
                      <a:pPr algn="ctr" fontAlgn="t">
                        <a:spcBef>
                          <a:spcPts val="0"/>
                        </a:spcBef>
                        <a:spcAft>
                          <a:spcPts val="0"/>
                        </a:spcAft>
                      </a:pPr>
                      <a:r>
                        <a:rPr lang="en-US" sz="1400" u="none" strike="noStrike" dirty="0">
                          <a:effectLst/>
                        </a:rPr>
                        <a:t>Assessment</a:t>
                      </a:r>
                      <a:endParaRPr lang="en-US" sz="1800" b="0" i="0" u="none" strike="noStrike" dirty="0">
                        <a:effectLst/>
                        <a:latin typeface="Arial" panose="020B0604020202020204" pitchFamily="34" charset="0"/>
                      </a:endParaRPr>
                    </a:p>
                  </a:txBody>
                  <a:tcPr/>
                </a:tc>
                <a:tc>
                  <a:txBody>
                    <a:bodyPr/>
                    <a:lstStyle/>
                    <a:p>
                      <a:pPr algn="ctr" fontAlgn="t">
                        <a:spcBef>
                          <a:spcPts val="0"/>
                        </a:spcBef>
                        <a:spcAft>
                          <a:spcPts val="0"/>
                        </a:spcAft>
                      </a:pPr>
                      <a:r>
                        <a:rPr lang="en-US" sz="1400" u="none" strike="noStrike">
                          <a:effectLst/>
                        </a:rPr>
                        <a:t>Spyware</a:t>
                      </a:r>
                      <a:endParaRPr lang="en-US" sz="1800" b="0" i="0" u="none" strike="noStrike">
                        <a:effectLst/>
                        <a:latin typeface="Arial" panose="020B0604020202020204" pitchFamily="34" charset="0"/>
                      </a:endParaRPr>
                    </a:p>
                  </a:txBody>
                  <a:tcPr/>
                </a:tc>
                <a:tc>
                  <a:txBody>
                    <a:bodyPr/>
                    <a:lstStyle/>
                    <a:p>
                      <a:pPr algn="ctr" fontAlgn="t">
                        <a:spcBef>
                          <a:spcPts val="0"/>
                        </a:spcBef>
                        <a:spcAft>
                          <a:spcPts val="0"/>
                        </a:spcAft>
                      </a:pPr>
                      <a:r>
                        <a:rPr lang="en-US" sz="1400" u="none" strike="noStrike">
                          <a:effectLst/>
                        </a:rPr>
                        <a:t>Non-Spyware</a:t>
                      </a:r>
                      <a:endParaRPr lang="en-US" sz="1800" b="0" i="0" u="none" strike="noStrike">
                        <a:effectLst/>
                        <a:latin typeface="Arial" panose="020B0604020202020204" pitchFamily="34" charset="0"/>
                      </a:endParaRPr>
                    </a:p>
                  </a:txBody>
                  <a:tcPr/>
                </a:tc>
                <a:extLst>
                  <a:ext uri="{0D108BD9-81ED-4DB2-BD59-A6C34878D82A}">
                    <a16:rowId xmlns:a16="http://schemas.microsoft.com/office/drawing/2014/main" val="1957733177"/>
                  </a:ext>
                </a:extLst>
              </a:tr>
              <a:tr h="370840">
                <a:tc>
                  <a:txBody>
                    <a:bodyPr/>
                    <a:lstStyle/>
                    <a:p>
                      <a:pPr algn="ctr" fontAlgn="t">
                        <a:spcBef>
                          <a:spcPts val="0"/>
                        </a:spcBef>
                        <a:spcAft>
                          <a:spcPts val="0"/>
                        </a:spcAft>
                      </a:pPr>
                      <a:r>
                        <a:rPr lang="en-US" sz="1400" u="none" strike="noStrike">
                          <a:effectLst/>
                        </a:rPr>
                        <a:t>Whitelisted</a:t>
                      </a:r>
                      <a:endParaRPr lang="en-US" sz="1800" b="0" i="0" u="none" strike="noStrike">
                        <a:effectLst/>
                        <a:latin typeface="Arial" panose="020B0604020202020204" pitchFamily="34" charset="0"/>
                      </a:endParaRPr>
                    </a:p>
                  </a:txBody>
                  <a:tcPr/>
                </a:tc>
                <a:tc>
                  <a:txBody>
                    <a:bodyPr/>
                    <a:lstStyle/>
                    <a:p>
                      <a:pPr algn="ctr" fontAlgn="t">
                        <a:spcBef>
                          <a:spcPts val="0"/>
                        </a:spcBef>
                        <a:spcAft>
                          <a:spcPts val="0"/>
                        </a:spcAft>
                      </a:pPr>
                      <a:r>
                        <a:rPr lang="en-US" sz="1400" u="none" strike="noStrike" dirty="0">
                          <a:effectLst/>
                          <a:latin typeface="+mn-lt"/>
                        </a:rPr>
                        <a:t>-</a:t>
                      </a:r>
                      <a:endParaRPr lang="en-US" sz="1800" b="0" i="0" u="none" strike="noStrike" dirty="0">
                        <a:effectLst/>
                        <a:latin typeface="+mn-lt"/>
                      </a:endParaRPr>
                    </a:p>
                  </a:txBody>
                  <a:tcPr/>
                </a:tc>
                <a:tc>
                  <a:txBody>
                    <a:bodyPr/>
                    <a:lstStyle/>
                    <a:p>
                      <a:pPr algn="ctr" fontAlgn="t">
                        <a:spcBef>
                          <a:spcPts val="0"/>
                        </a:spcBef>
                        <a:spcAft>
                          <a:spcPts val="0"/>
                        </a:spcAft>
                      </a:pPr>
                      <a:r>
                        <a:rPr lang="en-US" sz="1400" u="none" strike="noStrike" dirty="0">
                          <a:effectLst/>
                        </a:rPr>
                        <a:t>6.7%</a:t>
                      </a:r>
                      <a:endParaRPr lang="en-US" sz="1800" b="0" i="0" u="none" strike="noStrike" dirty="0">
                        <a:effectLst/>
                        <a:latin typeface="Arial" panose="020B0604020202020204" pitchFamily="34" charset="0"/>
                      </a:endParaRPr>
                    </a:p>
                  </a:txBody>
                  <a:tcPr/>
                </a:tc>
                <a:extLst>
                  <a:ext uri="{0D108BD9-81ED-4DB2-BD59-A6C34878D82A}">
                    <a16:rowId xmlns:a16="http://schemas.microsoft.com/office/drawing/2014/main" val="1701743043"/>
                  </a:ext>
                </a:extLst>
              </a:tr>
              <a:tr h="370840">
                <a:tc>
                  <a:txBody>
                    <a:bodyPr/>
                    <a:lstStyle/>
                    <a:p>
                      <a:pPr algn="ctr" fontAlgn="t">
                        <a:spcBef>
                          <a:spcPts val="0"/>
                        </a:spcBef>
                        <a:spcAft>
                          <a:spcPts val="0"/>
                        </a:spcAft>
                      </a:pPr>
                      <a:r>
                        <a:rPr lang="en-US" sz="1400" u="none" strike="noStrike">
                          <a:effectLst/>
                        </a:rPr>
                        <a:t>Very Unlikely</a:t>
                      </a:r>
                      <a:endParaRPr lang="en-US" sz="1800" b="0" i="0" u="none" strike="noStrike">
                        <a:effectLst/>
                        <a:latin typeface="Arial" panose="020B0604020202020204" pitchFamily="34" charset="0"/>
                      </a:endParaRPr>
                    </a:p>
                  </a:txBody>
                  <a:tcPr/>
                </a:tc>
                <a:tc>
                  <a:txBody>
                    <a:bodyPr/>
                    <a:lstStyle/>
                    <a:p>
                      <a:pPr algn="ctr" fontAlgn="t">
                        <a:spcBef>
                          <a:spcPts val="0"/>
                        </a:spcBef>
                        <a:spcAft>
                          <a:spcPts val="0"/>
                        </a:spcAft>
                      </a:pPr>
                      <a:r>
                        <a:rPr lang="en-US" sz="1400" b="0" i="0" u="none" strike="noStrike" dirty="0">
                          <a:effectLst/>
                          <a:latin typeface="+mn-lt"/>
                        </a:rPr>
                        <a:t>-</a:t>
                      </a:r>
                      <a:endParaRPr lang="en-US" sz="1800" b="0" i="0" u="none" strike="noStrike" dirty="0">
                        <a:effectLst/>
                        <a:latin typeface="+mn-lt"/>
                      </a:endParaRPr>
                    </a:p>
                  </a:txBody>
                  <a:tcPr/>
                </a:tc>
                <a:tc>
                  <a:txBody>
                    <a:bodyPr/>
                    <a:lstStyle/>
                    <a:p>
                      <a:pPr algn="ctr" fontAlgn="t">
                        <a:spcBef>
                          <a:spcPts val="0"/>
                        </a:spcBef>
                        <a:spcAft>
                          <a:spcPts val="0"/>
                        </a:spcAft>
                      </a:pPr>
                      <a:r>
                        <a:rPr lang="en-US" sz="1400" u="none" strike="noStrike" dirty="0">
                          <a:effectLst/>
                        </a:rPr>
                        <a:t>4.5%</a:t>
                      </a:r>
                      <a:endParaRPr lang="en-US" sz="1800" b="0" i="0" u="none" strike="noStrike" dirty="0">
                        <a:effectLst/>
                        <a:latin typeface="Arial" panose="020B0604020202020204" pitchFamily="34" charset="0"/>
                      </a:endParaRPr>
                    </a:p>
                  </a:txBody>
                  <a:tcPr/>
                </a:tc>
                <a:extLst>
                  <a:ext uri="{0D108BD9-81ED-4DB2-BD59-A6C34878D82A}">
                    <a16:rowId xmlns:a16="http://schemas.microsoft.com/office/drawing/2014/main" val="3608020641"/>
                  </a:ext>
                </a:extLst>
              </a:tr>
              <a:tr h="370840">
                <a:tc>
                  <a:txBody>
                    <a:bodyPr/>
                    <a:lstStyle/>
                    <a:p>
                      <a:pPr algn="ctr" fontAlgn="t">
                        <a:spcBef>
                          <a:spcPts val="0"/>
                        </a:spcBef>
                        <a:spcAft>
                          <a:spcPts val="0"/>
                        </a:spcAft>
                      </a:pPr>
                      <a:r>
                        <a:rPr lang="en-US" sz="1400" u="none" strike="noStrike">
                          <a:effectLst/>
                        </a:rPr>
                        <a:t>Unlikely</a:t>
                      </a:r>
                      <a:endParaRPr lang="en-US" sz="1800" b="0" i="0" u="none" strike="noStrike">
                        <a:effectLst/>
                        <a:latin typeface="Arial" panose="020B0604020202020204" pitchFamily="34" charset="0"/>
                      </a:endParaRPr>
                    </a:p>
                  </a:txBody>
                  <a:tcPr/>
                </a:tc>
                <a:tc>
                  <a:txBody>
                    <a:bodyPr/>
                    <a:lstStyle/>
                    <a:p>
                      <a:pPr algn="ctr" fontAlgn="t">
                        <a:spcBef>
                          <a:spcPts val="0"/>
                        </a:spcBef>
                        <a:spcAft>
                          <a:spcPts val="0"/>
                        </a:spcAft>
                      </a:pPr>
                      <a:r>
                        <a:rPr lang="en-US" sz="1400" u="none" strike="noStrike" dirty="0">
                          <a:effectLst/>
                          <a:latin typeface="+mn-lt"/>
                        </a:rPr>
                        <a:t>-</a:t>
                      </a:r>
                      <a:endParaRPr lang="en-US" sz="1800" b="0" i="0" u="none" strike="noStrike" dirty="0">
                        <a:effectLst/>
                        <a:latin typeface="+mn-lt"/>
                      </a:endParaRPr>
                    </a:p>
                  </a:txBody>
                  <a:tcPr/>
                </a:tc>
                <a:tc>
                  <a:txBody>
                    <a:bodyPr/>
                    <a:lstStyle/>
                    <a:p>
                      <a:pPr algn="ctr" fontAlgn="t">
                        <a:spcBef>
                          <a:spcPts val="0"/>
                        </a:spcBef>
                        <a:spcAft>
                          <a:spcPts val="0"/>
                        </a:spcAft>
                      </a:pPr>
                      <a:r>
                        <a:rPr lang="en-US" sz="1400" u="none" strike="noStrike" dirty="0">
                          <a:effectLst/>
                        </a:rPr>
                        <a:t>33.7%</a:t>
                      </a:r>
                      <a:endParaRPr lang="en-US" sz="1800" b="0" i="0" u="none" strike="noStrike" dirty="0">
                        <a:effectLst/>
                        <a:latin typeface="Arial" panose="020B0604020202020204" pitchFamily="34" charset="0"/>
                      </a:endParaRPr>
                    </a:p>
                  </a:txBody>
                  <a:tcPr/>
                </a:tc>
                <a:extLst>
                  <a:ext uri="{0D108BD9-81ED-4DB2-BD59-A6C34878D82A}">
                    <a16:rowId xmlns:a16="http://schemas.microsoft.com/office/drawing/2014/main" val="2121237185"/>
                  </a:ext>
                </a:extLst>
              </a:tr>
              <a:tr h="370840">
                <a:tc>
                  <a:txBody>
                    <a:bodyPr/>
                    <a:lstStyle/>
                    <a:p>
                      <a:pPr algn="ctr" fontAlgn="t">
                        <a:spcBef>
                          <a:spcPts val="0"/>
                        </a:spcBef>
                        <a:spcAft>
                          <a:spcPts val="0"/>
                        </a:spcAft>
                      </a:pPr>
                      <a:r>
                        <a:rPr lang="en-US" sz="1400" u="none" strike="noStrike">
                          <a:effectLst/>
                        </a:rPr>
                        <a:t>Slightly Likely</a:t>
                      </a:r>
                      <a:endParaRPr lang="en-US" sz="1800" b="0" i="0" u="none" strike="noStrike">
                        <a:effectLst/>
                        <a:latin typeface="Arial" panose="020B0604020202020204" pitchFamily="34" charset="0"/>
                      </a:endParaRPr>
                    </a:p>
                  </a:txBody>
                  <a:tcPr/>
                </a:tc>
                <a:tc>
                  <a:txBody>
                    <a:bodyPr/>
                    <a:lstStyle/>
                    <a:p>
                      <a:pPr algn="ctr" fontAlgn="t">
                        <a:spcBef>
                          <a:spcPts val="0"/>
                        </a:spcBef>
                        <a:spcAft>
                          <a:spcPts val="0"/>
                        </a:spcAft>
                      </a:pPr>
                      <a:r>
                        <a:rPr lang="en-US" sz="1400" u="none" strike="noStrike" dirty="0">
                          <a:effectLst/>
                          <a:latin typeface="+mn-lt"/>
                        </a:rPr>
                        <a:t>-</a:t>
                      </a:r>
                      <a:endParaRPr lang="en-US" sz="1800" b="0" i="0" u="none" strike="noStrike" dirty="0">
                        <a:effectLst/>
                        <a:latin typeface="+mn-lt"/>
                      </a:endParaRPr>
                    </a:p>
                  </a:txBody>
                  <a:tcPr/>
                </a:tc>
                <a:tc>
                  <a:txBody>
                    <a:bodyPr/>
                    <a:lstStyle/>
                    <a:p>
                      <a:pPr algn="ctr" fontAlgn="t">
                        <a:spcBef>
                          <a:spcPts val="0"/>
                        </a:spcBef>
                        <a:spcAft>
                          <a:spcPts val="0"/>
                        </a:spcAft>
                      </a:pPr>
                      <a:r>
                        <a:rPr lang="en-US" sz="1400" u="none" strike="noStrike" dirty="0">
                          <a:effectLst/>
                          <a:latin typeface="+mn-lt"/>
                        </a:rPr>
                        <a:t>47.2%</a:t>
                      </a:r>
                      <a:endParaRPr lang="en-US" sz="1800" b="0" i="0" u="none" strike="noStrike" dirty="0">
                        <a:effectLst/>
                        <a:latin typeface="+mn-lt"/>
                      </a:endParaRPr>
                    </a:p>
                  </a:txBody>
                  <a:tcPr/>
                </a:tc>
                <a:extLst>
                  <a:ext uri="{0D108BD9-81ED-4DB2-BD59-A6C34878D82A}">
                    <a16:rowId xmlns:a16="http://schemas.microsoft.com/office/drawing/2014/main" val="901335389"/>
                  </a:ext>
                </a:extLst>
              </a:tr>
              <a:tr h="370840">
                <a:tc>
                  <a:txBody>
                    <a:bodyPr/>
                    <a:lstStyle/>
                    <a:p>
                      <a:pPr algn="ctr" fontAlgn="t">
                        <a:spcBef>
                          <a:spcPts val="0"/>
                        </a:spcBef>
                        <a:spcAft>
                          <a:spcPts val="0"/>
                        </a:spcAft>
                      </a:pPr>
                      <a:r>
                        <a:rPr lang="en-US" sz="1400" u="none" strike="noStrike">
                          <a:effectLst/>
                        </a:rPr>
                        <a:t>Likely</a:t>
                      </a:r>
                      <a:endParaRPr lang="en-US" sz="1800" b="0" i="0" u="none" strike="noStrike">
                        <a:effectLst/>
                        <a:latin typeface="Arial" panose="020B0604020202020204" pitchFamily="34" charset="0"/>
                      </a:endParaRPr>
                    </a:p>
                  </a:txBody>
                  <a:tcPr/>
                </a:tc>
                <a:tc>
                  <a:txBody>
                    <a:bodyPr/>
                    <a:lstStyle/>
                    <a:p>
                      <a:pPr algn="ctr" fontAlgn="t">
                        <a:spcBef>
                          <a:spcPts val="0"/>
                        </a:spcBef>
                        <a:spcAft>
                          <a:spcPts val="0"/>
                        </a:spcAft>
                      </a:pPr>
                      <a:r>
                        <a:rPr lang="en-US" sz="1400" b="0" i="0" u="none" strike="noStrike" dirty="0">
                          <a:effectLst/>
                          <a:latin typeface="+mn-lt"/>
                        </a:rPr>
                        <a:t>-</a:t>
                      </a:r>
                      <a:endParaRPr lang="en-US" sz="1800" b="0" i="0" u="none" strike="noStrike" dirty="0">
                        <a:effectLst/>
                        <a:latin typeface="+mn-lt"/>
                      </a:endParaRPr>
                    </a:p>
                  </a:txBody>
                  <a:tcPr/>
                </a:tc>
                <a:tc>
                  <a:txBody>
                    <a:bodyPr/>
                    <a:lstStyle/>
                    <a:p>
                      <a:pPr algn="ctr" fontAlgn="t">
                        <a:spcBef>
                          <a:spcPts val="0"/>
                        </a:spcBef>
                        <a:spcAft>
                          <a:spcPts val="0"/>
                        </a:spcAft>
                      </a:pPr>
                      <a:r>
                        <a:rPr lang="en-US" sz="1400" u="none" strike="noStrike" dirty="0">
                          <a:effectLst/>
                          <a:latin typeface="+mn-lt"/>
                        </a:rPr>
                        <a:t>7.9%</a:t>
                      </a:r>
                      <a:endParaRPr lang="en-US" sz="1800" b="0" i="0" u="none" strike="noStrike" dirty="0">
                        <a:effectLst/>
                        <a:latin typeface="+mn-lt"/>
                      </a:endParaRPr>
                    </a:p>
                  </a:txBody>
                  <a:tcPr/>
                </a:tc>
                <a:extLst>
                  <a:ext uri="{0D108BD9-81ED-4DB2-BD59-A6C34878D82A}">
                    <a16:rowId xmlns:a16="http://schemas.microsoft.com/office/drawing/2014/main" val="1427941704"/>
                  </a:ext>
                </a:extLst>
              </a:tr>
              <a:tr h="370840">
                <a:tc>
                  <a:txBody>
                    <a:bodyPr/>
                    <a:lstStyle/>
                    <a:p>
                      <a:pPr algn="ctr" fontAlgn="t">
                        <a:spcBef>
                          <a:spcPts val="0"/>
                        </a:spcBef>
                        <a:spcAft>
                          <a:spcPts val="0"/>
                        </a:spcAft>
                      </a:pPr>
                      <a:r>
                        <a:rPr lang="en-US" sz="1400" u="none" strike="noStrike">
                          <a:effectLst/>
                        </a:rPr>
                        <a:t>Very Likely</a:t>
                      </a:r>
                      <a:endParaRPr lang="en-US" sz="1800" b="0" i="0" u="none" strike="noStrike">
                        <a:effectLst/>
                        <a:latin typeface="Arial" panose="020B0604020202020204" pitchFamily="34" charset="0"/>
                      </a:endParaRPr>
                    </a:p>
                  </a:txBody>
                  <a:tcPr/>
                </a:tc>
                <a:tc>
                  <a:txBody>
                    <a:bodyPr/>
                    <a:lstStyle/>
                    <a:p>
                      <a:pPr algn="ctr" fontAlgn="t">
                        <a:spcBef>
                          <a:spcPts val="0"/>
                        </a:spcBef>
                        <a:spcAft>
                          <a:spcPts val="0"/>
                        </a:spcAft>
                      </a:pPr>
                      <a:r>
                        <a:rPr lang="en-US" sz="1400" u="none" strike="noStrike" dirty="0">
                          <a:effectLst/>
                          <a:latin typeface="+mn-lt"/>
                        </a:rPr>
                        <a:t>-</a:t>
                      </a:r>
                      <a:endParaRPr lang="en-US" sz="1800" b="0" i="0" u="none" strike="noStrike" dirty="0">
                        <a:effectLst/>
                        <a:latin typeface="+mn-lt"/>
                      </a:endParaRPr>
                    </a:p>
                  </a:txBody>
                  <a:tcPr/>
                </a:tc>
                <a:tc>
                  <a:txBody>
                    <a:bodyPr/>
                    <a:lstStyle/>
                    <a:p>
                      <a:pPr algn="ctr" fontAlgn="t">
                        <a:spcBef>
                          <a:spcPts val="0"/>
                        </a:spcBef>
                        <a:spcAft>
                          <a:spcPts val="0"/>
                        </a:spcAft>
                      </a:pPr>
                      <a:r>
                        <a:rPr lang="en-US" sz="1400" b="0" i="0" u="none" strike="noStrike" dirty="0">
                          <a:effectLst/>
                          <a:latin typeface="+mn-lt"/>
                        </a:rPr>
                        <a:t>-</a:t>
                      </a:r>
                      <a:endParaRPr lang="en-US" sz="1800" b="0" i="0" u="none" strike="noStrike" dirty="0">
                        <a:effectLst/>
                        <a:latin typeface="+mn-lt"/>
                      </a:endParaRPr>
                    </a:p>
                  </a:txBody>
                  <a:tcPr/>
                </a:tc>
                <a:extLst>
                  <a:ext uri="{0D108BD9-81ED-4DB2-BD59-A6C34878D82A}">
                    <a16:rowId xmlns:a16="http://schemas.microsoft.com/office/drawing/2014/main" val="83679045"/>
                  </a:ext>
                </a:extLst>
              </a:tr>
            </a:tbl>
          </a:graphicData>
        </a:graphic>
      </p:graphicFrame>
      <p:sp>
        <p:nvSpPr>
          <p:cNvPr id="9" name="TextBox 8">
            <a:extLst>
              <a:ext uri="{FF2B5EF4-FFF2-40B4-BE49-F238E27FC236}">
                <a16:creationId xmlns:a16="http://schemas.microsoft.com/office/drawing/2014/main" id="{2581ACBF-4477-4135-B255-94163A244602}"/>
              </a:ext>
            </a:extLst>
          </p:cNvPr>
          <p:cNvSpPr txBox="1"/>
          <p:nvPr/>
        </p:nvSpPr>
        <p:spPr>
          <a:xfrm>
            <a:off x="328352" y="4555375"/>
            <a:ext cx="3562002" cy="276999"/>
          </a:xfrm>
          <a:prstGeom prst="rect">
            <a:avLst/>
          </a:prstGeom>
          <a:noFill/>
        </p:spPr>
        <p:txBody>
          <a:bodyPr wrap="square" rtlCol="0">
            <a:spAutoFit/>
          </a:bodyPr>
          <a:lstStyle/>
          <a:p>
            <a:pPr algn="ctr"/>
            <a:r>
              <a:rPr lang="en-US" sz="1200" dirty="0"/>
              <a:t>Original dataset (20 spyware, 20 non-spyware).</a:t>
            </a:r>
          </a:p>
        </p:txBody>
      </p:sp>
      <p:sp>
        <p:nvSpPr>
          <p:cNvPr id="10" name="TextBox 9">
            <a:extLst>
              <a:ext uri="{FF2B5EF4-FFF2-40B4-BE49-F238E27FC236}">
                <a16:creationId xmlns:a16="http://schemas.microsoft.com/office/drawing/2014/main" id="{CC4DA17C-BAEE-434D-AFAA-5DAA04A0CF96}"/>
              </a:ext>
            </a:extLst>
          </p:cNvPr>
          <p:cNvSpPr txBox="1"/>
          <p:nvPr/>
        </p:nvSpPr>
        <p:spPr>
          <a:xfrm>
            <a:off x="4131455" y="4555375"/>
            <a:ext cx="3562002" cy="276999"/>
          </a:xfrm>
          <a:prstGeom prst="rect">
            <a:avLst/>
          </a:prstGeom>
          <a:noFill/>
        </p:spPr>
        <p:txBody>
          <a:bodyPr wrap="square" rtlCol="0">
            <a:spAutoFit/>
          </a:bodyPr>
          <a:lstStyle/>
          <a:p>
            <a:pPr algn="ctr"/>
            <a:r>
              <a:rPr lang="en-US" sz="1200" dirty="0"/>
              <a:t>Test dataset (10 spyware, 10 non-spyware).</a:t>
            </a:r>
            <a:endParaRPr lang="en-US" sz="1600" dirty="0"/>
          </a:p>
        </p:txBody>
      </p:sp>
      <p:sp>
        <p:nvSpPr>
          <p:cNvPr id="11" name="TextBox 10">
            <a:extLst>
              <a:ext uri="{FF2B5EF4-FFF2-40B4-BE49-F238E27FC236}">
                <a16:creationId xmlns:a16="http://schemas.microsoft.com/office/drawing/2014/main" id="{C316172E-20BD-443F-94E7-FC168BCD4B22}"/>
              </a:ext>
            </a:extLst>
          </p:cNvPr>
          <p:cNvSpPr txBox="1"/>
          <p:nvPr/>
        </p:nvSpPr>
        <p:spPr>
          <a:xfrm>
            <a:off x="7934558" y="4555375"/>
            <a:ext cx="3562002" cy="276999"/>
          </a:xfrm>
          <a:prstGeom prst="rect">
            <a:avLst/>
          </a:prstGeom>
          <a:noFill/>
        </p:spPr>
        <p:txBody>
          <a:bodyPr wrap="square" rtlCol="0">
            <a:spAutoFit/>
          </a:bodyPr>
          <a:lstStyle/>
          <a:p>
            <a:pPr algn="ctr"/>
            <a:r>
              <a:rPr lang="en-US" sz="1200" dirty="0"/>
              <a:t>Real user dataset (no spyware, 89 non-spyware).</a:t>
            </a:r>
          </a:p>
        </p:txBody>
      </p:sp>
      <p:sp>
        <p:nvSpPr>
          <p:cNvPr id="12" name="TextBox 11">
            <a:extLst>
              <a:ext uri="{FF2B5EF4-FFF2-40B4-BE49-F238E27FC236}">
                <a16:creationId xmlns:a16="http://schemas.microsoft.com/office/drawing/2014/main" id="{4F1A023D-EF47-4C6B-90E1-E73EAB71BE4B}"/>
              </a:ext>
            </a:extLst>
          </p:cNvPr>
          <p:cNvSpPr txBox="1"/>
          <p:nvPr/>
        </p:nvSpPr>
        <p:spPr>
          <a:xfrm>
            <a:off x="407324" y="5045825"/>
            <a:ext cx="11098875" cy="1200329"/>
          </a:xfrm>
          <a:prstGeom prst="rect">
            <a:avLst/>
          </a:prstGeom>
          <a:noFill/>
        </p:spPr>
        <p:txBody>
          <a:bodyPr wrap="square" rtlCol="0">
            <a:spAutoFit/>
          </a:bodyPr>
          <a:lstStyle/>
          <a:p>
            <a:pPr marL="285750" indent="-285750">
              <a:buFont typeface="Arial" panose="020B0604020202020204" pitchFamily="34" charset="0"/>
              <a:buChar char="•"/>
            </a:pPr>
            <a:r>
              <a:rPr lang="en-US" dirty="0"/>
              <a:t>In the first two tests, AssessAppRisk correctly flagged over 75% of known spyware as some degree of likely to be spyware.</a:t>
            </a:r>
          </a:p>
          <a:p>
            <a:pPr marL="285750" indent="-285750">
              <a:buFont typeface="Arial" panose="020B0604020202020204" pitchFamily="34" charset="0"/>
              <a:buChar char="•"/>
            </a:pPr>
            <a:r>
              <a:rPr lang="en-US" dirty="0"/>
              <a:t>In each test, AssessAppRisk flagged less than 25% of non-spyware as likely or very likely to be spyware.</a:t>
            </a:r>
          </a:p>
          <a:p>
            <a:pPr marL="742950" lvl="1" indent="-285750">
              <a:buFont typeface="Arial" panose="020B0604020202020204" pitchFamily="34" charset="0"/>
              <a:buChar char="•"/>
            </a:pPr>
            <a:r>
              <a:rPr lang="en-US" dirty="0"/>
              <a:t>Much improvement could be made to lower the occurrences of non-spyware flagged as slightly likely.</a:t>
            </a:r>
          </a:p>
        </p:txBody>
      </p:sp>
    </p:spTree>
    <p:extLst>
      <p:ext uri="{BB962C8B-B14F-4D97-AF65-F5344CB8AC3E}">
        <p14:creationId xmlns:p14="http://schemas.microsoft.com/office/powerpoint/2010/main" val="19606746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AFE89-63D4-4613-B71B-B287A86A94D5}"/>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526565F4-B779-492B-8D20-AAE3325F3DB2}"/>
              </a:ext>
            </a:extLst>
          </p:cNvPr>
          <p:cNvSpPr>
            <a:spLocks noGrp="1"/>
          </p:cNvSpPr>
          <p:nvPr>
            <p:ph idx="1"/>
          </p:nvPr>
        </p:nvSpPr>
        <p:spPr/>
        <p:txBody>
          <a:bodyPr>
            <a:normAutofit/>
          </a:bodyPr>
          <a:lstStyle/>
          <a:p>
            <a:r>
              <a:rPr lang="en-US" sz="2000" dirty="0"/>
              <a:t>Difficulty finding sample spyware applications that were free to download and functional.</a:t>
            </a:r>
          </a:p>
          <a:p>
            <a:r>
              <a:rPr lang="en-US" sz="2000" dirty="0"/>
              <a:t>Inability to integrate work with ISDi.</a:t>
            </a:r>
          </a:p>
          <a:p>
            <a:r>
              <a:rPr lang="en-US" sz="2000" dirty="0"/>
              <a:t>Simplistic approach to guilt by association algorithm.</a:t>
            </a:r>
          </a:p>
          <a:p>
            <a:endParaRPr lang="en-US" sz="2000" dirty="0"/>
          </a:p>
        </p:txBody>
      </p:sp>
    </p:spTree>
    <p:extLst>
      <p:ext uri="{BB962C8B-B14F-4D97-AF65-F5344CB8AC3E}">
        <p14:creationId xmlns:p14="http://schemas.microsoft.com/office/powerpoint/2010/main" val="16791674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1B169-D6BE-467F-A7EB-BD3494C817CC}"/>
              </a:ext>
            </a:extLst>
          </p:cNvPr>
          <p:cNvSpPr>
            <a:spLocks noGrp="1"/>
          </p:cNvSpPr>
          <p:nvPr>
            <p:ph type="title"/>
          </p:nvPr>
        </p:nvSpPr>
        <p:spPr/>
        <p:txBody>
          <a:bodyPr/>
          <a:lstStyle/>
          <a:p>
            <a:r>
              <a:rPr lang="en-US" dirty="0"/>
              <a:t>Implications</a:t>
            </a:r>
          </a:p>
        </p:txBody>
      </p:sp>
      <p:sp>
        <p:nvSpPr>
          <p:cNvPr id="3" name="Content Placeholder 2">
            <a:extLst>
              <a:ext uri="{FF2B5EF4-FFF2-40B4-BE49-F238E27FC236}">
                <a16:creationId xmlns:a16="http://schemas.microsoft.com/office/drawing/2014/main" id="{2EFAD0A2-1C2E-4D9C-BE8F-73785479B33A}"/>
              </a:ext>
            </a:extLst>
          </p:cNvPr>
          <p:cNvSpPr>
            <a:spLocks noGrp="1"/>
          </p:cNvSpPr>
          <p:nvPr>
            <p:ph idx="1"/>
          </p:nvPr>
        </p:nvSpPr>
        <p:spPr/>
        <p:txBody>
          <a:bodyPr>
            <a:normAutofit/>
          </a:bodyPr>
          <a:lstStyle/>
          <a:p>
            <a:r>
              <a:rPr lang="en-US" sz="2000" dirty="0"/>
              <a:t>This project shows that permissions-based spyware detection is possible and may be efficient with more work.</a:t>
            </a:r>
          </a:p>
          <a:p>
            <a:r>
              <a:rPr lang="en-US" sz="2000" dirty="0"/>
              <a:t>It also proves the overreach of many popular applications, which ask for permissions that are not key to the application’s operation or which gather user data for the company’s own uses.</a:t>
            </a:r>
          </a:p>
        </p:txBody>
      </p:sp>
    </p:spTree>
    <p:extLst>
      <p:ext uri="{BB962C8B-B14F-4D97-AF65-F5344CB8AC3E}">
        <p14:creationId xmlns:p14="http://schemas.microsoft.com/office/powerpoint/2010/main" val="22732094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0FC91-2E3C-4520-9A5C-EDBAA8F1B87D}"/>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5F35E41F-4350-4ED9-AA20-0E5CDAD9791E}"/>
              </a:ext>
            </a:extLst>
          </p:cNvPr>
          <p:cNvSpPr>
            <a:spLocks noGrp="1"/>
          </p:cNvSpPr>
          <p:nvPr>
            <p:ph idx="1"/>
          </p:nvPr>
        </p:nvSpPr>
        <p:spPr/>
        <p:txBody>
          <a:bodyPr>
            <a:normAutofit/>
          </a:bodyPr>
          <a:lstStyle/>
          <a:p>
            <a:r>
              <a:rPr lang="en-US" sz="2000" dirty="0"/>
              <a:t>Gather a larger sample of applications—especially spyware.</a:t>
            </a:r>
          </a:p>
          <a:p>
            <a:r>
              <a:rPr lang="en-US" sz="2000" dirty="0"/>
              <a:t>Better classification of permissions and explanation of use.</a:t>
            </a:r>
          </a:p>
          <a:p>
            <a:r>
              <a:rPr lang="en-US" sz="2000" dirty="0"/>
              <a:t>Convert simple risk assessment algorithm to one that is data-driven.</a:t>
            </a:r>
          </a:p>
          <a:p>
            <a:r>
              <a:rPr lang="en-US" sz="2000" dirty="0"/>
              <a:t>Integrate tool into existing spyware detection tools.</a:t>
            </a:r>
          </a:p>
        </p:txBody>
      </p:sp>
    </p:spTree>
    <p:extLst>
      <p:ext uri="{BB962C8B-B14F-4D97-AF65-F5344CB8AC3E}">
        <p14:creationId xmlns:p14="http://schemas.microsoft.com/office/powerpoint/2010/main" val="1759952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ADE5F-5AA6-4FF5-B8FB-5431DA3233F2}"/>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3E743B1A-E350-4992-A012-27F711767E42}"/>
              </a:ext>
            </a:extLst>
          </p:cNvPr>
          <p:cNvSpPr>
            <a:spLocks noGrp="1"/>
          </p:cNvSpPr>
          <p:nvPr>
            <p:ph idx="1"/>
          </p:nvPr>
        </p:nvSpPr>
        <p:spPr/>
        <p:txBody>
          <a:bodyPr>
            <a:normAutofit/>
          </a:bodyPr>
          <a:lstStyle/>
          <a:p>
            <a:pPr marL="342900" indent="-342900">
              <a:buFont typeface="+mj-lt"/>
              <a:buAutoNum type="arabicPeriod"/>
            </a:pPr>
            <a:r>
              <a:rPr lang="en-US" sz="2000" dirty="0"/>
              <a:t>Improve spyware-detection efficacy beyond blacklisting.</a:t>
            </a:r>
          </a:p>
          <a:p>
            <a:pPr marL="342900" indent="-342900">
              <a:buFont typeface="+mj-lt"/>
              <a:buAutoNum type="arabicPeriod"/>
            </a:pPr>
            <a:r>
              <a:rPr lang="en-US" sz="2000" dirty="0"/>
              <a:t>Obtain and analyze permissions of known spyware applications using guilt by association.</a:t>
            </a:r>
          </a:p>
          <a:p>
            <a:pPr marL="342900" indent="-342900">
              <a:buFont typeface="+mj-lt"/>
              <a:buAutoNum type="arabicPeriod"/>
            </a:pPr>
            <a:r>
              <a:rPr lang="en-US" sz="2000" dirty="0"/>
              <a:t>Inspect victim device without arousing attacker’s suspicion.</a:t>
            </a:r>
          </a:p>
          <a:p>
            <a:pPr marL="342900" indent="-342900">
              <a:buFont typeface="+mj-lt"/>
              <a:buAutoNum type="arabicPeriod"/>
            </a:pPr>
            <a:r>
              <a:rPr lang="en-US" sz="2000" dirty="0"/>
              <a:t>Accurately assess likelihood that application is or is not spyware.</a:t>
            </a:r>
          </a:p>
          <a:p>
            <a:pPr marL="342900" indent="-342900">
              <a:buFont typeface="+mj-lt"/>
              <a:buAutoNum type="arabicPeriod"/>
            </a:pPr>
            <a:r>
              <a:rPr lang="en-US" sz="2000" dirty="0"/>
              <a:t>Design tool to be user-friendly and easy to understand.</a:t>
            </a:r>
          </a:p>
        </p:txBody>
      </p:sp>
    </p:spTree>
    <p:extLst>
      <p:ext uri="{BB962C8B-B14F-4D97-AF65-F5344CB8AC3E}">
        <p14:creationId xmlns:p14="http://schemas.microsoft.com/office/powerpoint/2010/main" val="40041747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CACA1-6009-4CE9-9B8E-52B1F7AA6FD8}"/>
              </a:ext>
            </a:extLst>
          </p:cNvPr>
          <p:cNvSpPr>
            <a:spLocks noGrp="1"/>
          </p:cNvSpPr>
          <p:nvPr>
            <p:ph type="title"/>
          </p:nvPr>
        </p:nvSpPr>
        <p:spPr/>
        <p:txBody>
          <a:bodyPr/>
          <a:lstStyle/>
          <a:p>
            <a:r>
              <a:rPr lang="en-US" dirty="0"/>
              <a:t>Questions</a:t>
            </a:r>
          </a:p>
        </p:txBody>
      </p:sp>
      <p:pic>
        <p:nvPicPr>
          <p:cNvPr id="8" name="Content Placeholder 7" descr="A picture containing indoor, cat, floor, black&#10;&#10;Description automatically generated">
            <a:extLst>
              <a:ext uri="{FF2B5EF4-FFF2-40B4-BE49-F238E27FC236}">
                <a16:creationId xmlns:a16="http://schemas.microsoft.com/office/drawing/2014/main" id="{0BE7C2DA-097E-4B40-A5EE-000A0E58B005}"/>
              </a:ext>
            </a:extLst>
          </p:cNvPr>
          <p:cNvPicPr>
            <a:picLocks noGrp="1" noChangeAspect="1"/>
          </p:cNvPicPr>
          <p:nvPr>
            <p:ph sz="half" idx="1"/>
          </p:nvPr>
        </p:nvPicPr>
        <p:blipFill>
          <a:blip r:embed="rId2"/>
          <a:stretch>
            <a:fillRect/>
          </a:stretch>
        </p:blipFill>
        <p:spPr>
          <a:xfrm rot="5400000">
            <a:off x="1569518" y="2447750"/>
            <a:ext cx="3821084" cy="2865813"/>
          </a:xfrm>
        </p:spPr>
      </p:pic>
      <p:pic>
        <p:nvPicPr>
          <p:cNvPr id="10" name="Content Placeholder 9">
            <a:extLst>
              <a:ext uri="{FF2B5EF4-FFF2-40B4-BE49-F238E27FC236}">
                <a16:creationId xmlns:a16="http://schemas.microsoft.com/office/drawing/2014/main" id="{7F6AB32D-316B-485C-B3C0-B83423C3BCD8}"/>
              </a:ext>
            </a:extLst>
          </p:cNvPr>
          <p:cNvPicPr>
            <a:picLocks noGrp="1" noChangeAspect="1"/>
          </p:cNvPicPr>
          <p:nvPr>
            <p:ph sz="half" idx="2"/>
          </p:nvPr>
        </p:nvPicPr>
        <p:blipFill>
          <a:blip r:embed="rId3"/>
          <a:stretch>
            <a:fillRect/>
          </a:stretch>
        </p:blipFill>
        <p:spPr>
          <a:xfrm rot="5400000">
            <a:off x="5796684" y="2447750"/>
            <a:ext cx="3821085" cy="2865814"/>
          </a:xfrm>
        </p:spPr>
      </p:pic>
      <p:sp>
        <p:nvSpPr>
          <p:cNvPr id="11" name="TextBox 10">
            <a:extLst>
              <a:ext uri="{FF2B5EF4-FFF2-40B4-BE49-F238E27FC236}">
                <a16:creationId xmlns:a16="http://schemas.microsoft.com/office/drawing/2014/main" id="{A27A6EC3-0E02-4B98-8C62-062A27CA9E73}"/>
              </a:ext>
            </a:extLst>
          </p:cNvPr>
          <p:cNvSpPr txBox="1"/>
          <p:nvPr/>
        </p:nvSpPr>
        <p:spPr>
          <a:xfrm>
            <a:off x="1815107" y="6026727"/>
            <a:ext cx="7872810" cy="369332"/>
          </a:xfrm>
          <a:prstGeom prst="rect">
            <a:avLst/>
          </a:prstGeom>
          <a:noFill/>
        </p:spPr>
        <p:txBody>
          <a:bodyPr wrap="square" rtlCol="0">
            <a:spAutoFit/>
          </a:bodyPr>
          <a:lstStyle/>
          <a:p>
            <a:pPr algn="ctr"/>
            <a:r>
              <a:rPr lang="en-US" dirty="0"/>
              <a:t>Special thanks to my research assistants.</a:t>
            </a:r>
          </a:p>
        </p:txBody>
      </p:sp>
    </p:spTree>
    <p:extLst>
      <p:ext uri="{BB962C8B-B14F-4D97-AF65-F5344CB8AC3E}">
        <p14:creationId xmlns:p14="http://schemas.microsoft.com/office/powerpoint/2010/main" val="2669016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CC98B-9BBC-4F5E-BAEE-7E22A0BB9147}"/>
              </a:ext>
            </a:extLst>
          </p:cNvPr>
          <p:cNvSpPr>
            <a:spLocks noGrp="1"/>
          </p:cNvSpPr>
          <p:nvPr>
            <p:ph type="title"/>
          </p:nvPr>
        </p:nvSpPr>
        <p:spPr/>
        <p:txBody>
          <a:bodyPr/>
          <a:lstStyle/>
          <a:p>
            <a:r>
              <a:rPr lang="en-US" dirty="0"/>
              <a:t>Threat Model</a:t>
            </a:r>
          </a:p>
        </p:txBody>
      </p:sp>
      <p:sp>
        <p:nvSpPr>
          <p:cNvPr id="3" name="Content Placeholder 2">
            <a:extLst>
              <a:ext uri="{FF2B5EF4-FFF2-40B4-BE49-F238E27FC236}">
                <a16:creationId xmlns:a16="http://schemas.microsoft.com/office/drawing/2014/main" id="{00E3A8A7-C71C-47AD-95FF-5CF3C3EA9AF6}"/>
              </a:ext>
            </a:extLst>
          </p:cNvPr>
          <p:cNvSpPr>
            <a:spLocks noGrp="1"/>
          </p:cNvSpPr>
          <p:nvPr>
            <p:ph idx="1"/>
          </p:nvPr>
        </p:nvSpPr>
        <p:spPr/>
        <p:txBody>
          <a:bodyPr>
            <a:normAutofit fontScale="92500" lnSpcReduction="10000"/>
          </a:bodyPr>
          <a:lstStyle/>
          <a:p>
            <a:r>
              <a:rPr lang="en-US" dirty="0"/>
              <a:t>Who is the attacker?</a:t>
            </a:r>
          </a:p>
          <a:p>
            <a:pPr lvl="1"/>
            <a:r>
              <a:rPr lang="en-US" dirty="0"/>
              <a:t>The current or former partner or spouse of the victim.</a:t>
            </a:r>
          </a:p>
          <a:p>
            <a:pPr lvl="1"/>
            <a:r>
              <a:rPr lang="en-US" dirty="0"/>
              <a:t>May share a home or children with the victim.</a:t>
            </a:r>
          </a:p>
          <a:p>
            <a:r>
              <a:rPr lang="en-US" dirty="0"/>
              <a:t>What does the attacker know?</a:t>
            </a:r>
          </a:p>
          <a:p>
            <a:pPr lvl="1"/>
            <a:r>
              <a:rPr lang="en-US" dirty="0"/>
              <a:t>Typically not knowledgeable about technology.</a:t>
            </a:r>
          </a:p>
          <a:p>
            <a:pPr lvl="1"/>
            <a:r>
              <a:rPr lang="en-US" dirty="0"/>
              <a:t>The victim’s personal and private information, such as answers to security questions, passwords, and PINs.</a:t>
            </a:r>
          </a:p>
          <a:p>
            <a:r>
              <a:rPr lang="en-US" dirty="0"/>
              <a:t>What does the attacker have access to?</a:t>
            </a:r>
          </a:p>
          <a:p>
            <a:pPr lvl="1"/>
            <a:r>
              <a:rPr lang="en-US" dirty="0"/>
              <a:t>Has physical access to the victim’s device (may even be the owner of the device or account).</a:t>
            </a:r>
          </a:p>
          <a:p>
            <a:r>
              <a:rPr lang="en-US" dirty="0"/>
              <a:t>What can the attacker do?</a:t>
            </a:r>
          </a:p>
          <a:p>
            <a:pPr lvl="1"/>
            <a:r>
              <a:rPr lang="en-US" dirty="0"/>
              <a:t>Depends on the spyware application, but can include location tracking, controlling the camera, recording audio and video, forwarding text messages, reading deleted text messages, and preventing uninstallation.</a:t>
            </a:r>
          </a:p>
        </p:txBody>
      </p:sp>
    </p:spTree>
    <p:extLst>
      <p:ext uri="{BB962C8B-B14F-4D97-AF65-F5344CB8AC3E}">
        <p14:creationId xmlns:p14="http://schemas.microsoft.com/office/powerpoint/2010/main" val="3565025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A88DF-350B-497E-A0E8-B0DC595FE0B8}"/>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FBE0D01B-CB2F-4C2E-86D0-592E10E076A5}"/>
              </a:ext>
            </a:extLst>
          </p:cNvPr>
          <p:cNvSpPr>
            <a:spLocks noGrp="1"/>
          </p:cNvSpPr>
          <p:nvPr>
            <p:ph idx="1"/>
          </p:nvPr>
        </p:nvSpPr>
        <p:spPr/>
        <p:txBody>
          <a:bodyPr>
            <a:normAutofit/>
          </a:bodyPr>
          <a:lstStyle/>
          <a:p>
            <a:r>
              <a:rPr lang="en-US" sz="2000" dirty="0"/>
              <a:t>This project continues research started by NYC-based researchers at Cornell Tech, Cornell University, and NYU.</a:t>
            </a:r>
          </a:p>
          <a:p>
            <a:r>
              <a:rPr lang="en-US" sz="2000" dirty="0"/>
              <a:t>Nicola (Nicki) Dell, Thomas (Tom) Ristenpart, Damon McCoy, and Karen Levy are the faculty members who have worked with a host of PhD and MS students uncovering the threat of technology in IPV.</a:t>
            </a:r>
          </a:p>
          <a:p>
            <a:r>
              <a:rPr lang="en-US" sz="2000" dirty="0"/>
              <a:t>Their work has revealed the threat, discovered how victims are targeted, identified the applications used in attacks, designed a computer security clinic, created a tool to identify spyware on a victim’s device, and developed an algorithm to identify spyware applications based on co-installed known spyware applications.</a:t>
            </a:r>
          </a:p>
        </p:txBody>
      </p:sp>
    </p:spTree>
    <p:extLst>
      <p:ext uri="{BB962C8B-B14F-4D97-AF65-F5344CB8AC3E}">
        <p14:creationId xmlns:p14="http://schemas.microsoft.com/office/powerpoint/2010/main" val="484488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2CC99-7DE8-45A5-95F4-FCD8C700453A}"/>
              </a:ext>
            </a:extLst>
          </p:cNvPr>
          <p:cNvSpPr>
            <a:spLocks noGrp="1"/>
          </p:cNvSpPr>
          <p:nvPr>
            <p:ph type="title"/>
          </p:nvPr>
        </p:nvSpPr>
        <p:spPr/>
        <p:txBody>
          <a:bodyPr>
            <a:normAutofit/>
          </a:bodyPr>
          <a:lstStyle/>
          <a:p>
            <a:r>
              <a:rPr lang="en-US" sz="2800" dirty="0"/>
              <a:t>IPV Spyware Discovery Tool (ISDi)</a:t>
            </a:r>
          </a:p>
        </p:txBody>
      </p:sp>
      <p:pic>
        <p:nvPicPr>
          <p:cNvPr id="6" name="Content Placeholder 5" descr="Graphical user interface, text, application, chat or text message&#10;&#10;Description automatically generated">
            <a:extLst>
              <a:ext uri="{FF2B5EF4-FFF2-40B4-BE49-F238E27FC236}">
                <a16:creationId xmlns:a16="http://schemas.microsoft.com/office/drawing/2014/main" id="{E4E4D213-DD32-4B17-AF35-626C8F74EA33}"/>
              </a:ext>
            </a:extLst>
          </p:cNvPr>
          <p:cNvPicPr>
            <a:picLocks noGrp="1" noChangeAspect="1"/>
          </p:cNvPicPr>
          <p:nvPr>
            <p:ph idx="1"/>
          </p:nvPr>
        </p:nvPicPr>
        <p:blipFill>
          <a:blip r:embed="rId2"/>
          <a:stretch>
            <a:fillRect/>
          </a:stretch>
        </p:blipFill>
        <p:spPr>
          <a:xfrm>
            <a:off x="4648200" y="1465852"/>
            <a:ext cx="6169025" cy="3469095"/>
          </a:xfrm>
        </p:spPr>
      </p:pic>
      <p:sp>
        <p:nvSpPr>
          <p:cNvPr id="4" name="Text Placeholder 3">
            <a:extLst>
              <a:ext uri="{FF2B5EF4-FFF2-40B4-BE49-F238E27FC236}">
                <a16:creationId xmlns:a16="http://schemas.microsoft.com/office/drawing/2014/main" id="{C06C07D2-2FBC-4D0E-B579-47D3885990E5}"/>
              </a:ext>
            </a:extLst>
          </p:cNvPr>
          <p:cNvSpPr>
            <a:spLocks noGrp="1"/>
          </p:cNvSpPr>
          <p:nvPr>
            <p:ph type="body" sz="half" idx="2"/>
          </p:nvPr>
        </p:nvSpPr>
        <p:spPr/>
        <p:txBody>
          <a:bodyPr>
            <a:normAutofit/>
          </a:bodyPr>
          <a:lstStyle/>
          <a:p>
            <a:r>
              <a:rPr lang="en-US" sz="1800" dirty="0"/>
              <a:t>ISDi is a Python application which displays information about a USB-connected device in a web browser. It relies primarily on blacklisting for detection.</a:t>
            </a:r>
          </a:p>
          <a:p>
            <a:endParaRPr lang="en-US" sz="1800" dirty="0"/>
          </a:p>
        </p:txBody>
      </p:sp>
    </p:spTree>
    <p:extLst>
      <p:ext uri="{BB962C8B-B14F-4D97-AF65-F5344CB8AC3E}">
        <p14:creationId xmlns:p14="http://schemas.microsoft.com/office/powerpoint/2010/main" val="108960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35D3F-22B1-4C17-BC87-7676234A0977}"/>
              </a:ext>
            </a:extLst>
          </p:cNvPr>
          <p:cNvSpPr>
            <a:spLocks noGrp="1"/>
          </p:cNvSpPr>
          <p:nvPr>
            <p:ph type="title"/>
          </p:nvPr>
        </p:nvSpPr>
        <p:spPr/>
        <p:txBody>
          <a:bodyPr>
            <a:normAutofit/>
          </a:bodyPr>
          <a:lstStyle/>
          <a:p>
            <a:r>
              <a:rPr lang="en-US" sz="2800" dirty="0"/>
              <a:t>Technology Assessment Questionnaire (TAQ)</a:t>
            </a:r>
          </a:p>
        </p:txBody>
      </p:sp>
      <p:pic>
        <p:nvPicPr>
          <p:cNvPr id="6" name="Content Placeholder 5" descr="Text, letter&#10;&#10;Description automatically generated">
            <a:extLst>
              <a:ext uri="{FF2B5EF4-FFF2-40B4-BE49-F238E27FC236}">
                <a16:creationId xmlns:a16="http://schemas.microsoft.com/office/drawing/2014/main" id="{93CDF02E-C068-43A3-A55C-F79614AAC0D8}"/>
              </a:ext>
            </a:extLst>
          </p:cNvPr>
          <p:cNvPicPr>
            <a:picLocks noGrp="1" noChangeAspect="1"/>
          </p:cNvPicPr>
          <p:nvPr>
            <p:ph idx="1"/>
          </p:nvPr>
        </p:nvPicPr>
        <p:blipFill>
          <a:blip r:embed="rId2"/>
          <a:stretch>
            <a:fillRect/>
          </a:stretch>
        </p:blipFill>
        <p:spPr>
          <a:xfrm>
            <a:off x="5705681" y="609600"/>
            <a:ext cx="4054063" cy="5181600"/>
          </a:xfrm>
        </p:spPr>
      </p:pic>
      <p:sp>
        <p:nvSpPr>
          <p:cNvPr id="4" name="Text Placeholder 3">
            <a:extLst>
              <a:ext uri="{FF2B5EF4-FFF2-40B4-BE49-F238E27FC236}">
                <a16:creationId xmlns:a16="http://schemas.microsoft.com/office/drawing/2014/main" id="{2458AD93-4025-4CA1-8513-A9B2F2F46631}"/>
              </a:ext>
            </a:extLst>
          </p:cNvPr>
          <p:cNvSpPr>
            <a:spLocks noGrp="1"/>
          </p:cNvSpPr>
          <p:nvPr>
            <p:ph type="body" sz="half" idx="2"/>
          </p:nvPr>
        </p:nvSpPr>
        <p:spPr/>
        <p:txBody>
          <a:bodyPr>
            <a:normAutofit/>
          </a:bodyPr>
          <a:lstStyle/>
          <a:p>
            <a:r>
              <a:rPr lang="en-US" sz="1800" dirty="0"/>
              <a:t>The TAQ serves as the first step in understanding the potential avenues for harm.</a:t>
            </a:r>
          </a:p>
        </p:txBody>
      </p:sp>
    </p:spTree>
    <p:extLst>
      <p:ext uri="{BB962C8B-B14F-4D97-AF65-F5344CB8AC3E}">
        <p14:creationId xmlns:p14="http://schemas.microsoft.com/office/powerpoint/2010/main" val="3097454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E617F-9807-4115-8235-7AC2EFD925BE}"/>
              </a:ext>
            </a:extLst>
          </p:cNvPr>
          <p:cNvSpPr>
            <a:spLocks noGrp="1"/>
          </p:cNvSpPr>
          <p:nvPr>
            <p:ph type="title"/>
          </p:nvPr>
        </p:nvSpPr>
        <p:spPr/>
        <p:txBody>
          <a:bodyPr>
            <a:normAutofit/>
          </a:bodyPr>
          <a:lstStyle/>
          <a:p>
            <a:r>
              <a:rPr lang="en-US" sz="2800" dirty="0" err="1"/>
              <a:t>Technograph</a:t>
            </a:r>
            <a:endParaRPr lang="en-US" sz="2800" dirty="0"/>
          </a:p>
        </p:txBody>
      </p:sp>
      <p:pic>
        <p:nvPicPr>
          <p:cNvPr id="6" name="Content Placeholder 5" descr="Diagram&#10;&#10;Description automatically generated">
            <a:extLst>
              <a:ext uri="{FF2B5EF4-FFF2-40B4-BE49-F238E27FC236}">
                <a16:creationId xmlns:a16="http://schemas.microsoft.com/office/drawing/2014/main" id="{9C25A815-0F7D-4B92-879D-8034BBBFD19D}"/>
              </a:ext>
            </a:extLst>
          </p:cNvPr>
          <p:cNvPicPr>
            <a:picLocks noGrp="1" noChangeAspect="1"/>
          </p:cNvPicPr>
          <p:nvPr>
            <p:ph idx="1"/>
          </p:nvPr>
        </p:nvPicPr>
        <p:blipFill>
          <a:blip r:embed="rId2"/>
          <a:stretch>
            <a:fillRect/>
          </a:stretch>
        </p:blipFill>
        <p:spPr>
          <a:xfrm>
            <a:off x="4648200" y="799883"/>
            <a:ext cx="6169025" cy="4801034"/>
          </a:xfrm>
        </p:spPr>
      </p:pic>
      <p:sp>
        <p:nvSpPr>
          <p:cNvPr id="4" name="Text Placeholder 3">
            <a:extLst>
              <a:ext uri="{FF2B5EF4-FFF2-40B4-BE49-F238E27FC236}">
                <a16:creationId xmlns:a16="http://schemas.microsoft.com/office/drawing/2014/main" id="{6E6C51F8-DB08-4AB5-9DED-33099DC0C07F}"/>
              </a:ext>
            </a:extLst>
          </p:cNvPr>
          <p:cNvSpPr>
            <a:spLocks noGrp="1"/>
          </p:cNvSpPr>
          <p:nvPr>
            <p:ph type="body" sz="half" idx="2"/>
          </p:nvPr>
        </p:nvSpPr>
        <p:spPr/>
        <p:txBody>
          <a:bodyPr>
            <a:normAutofit/>
          </a:bodyPr>
          <a:lstStyle/>
          <a:p>
            <a:r>
              <a:rPr lang="en-US" sz="1800" dirty="0"/>
              <a:t>The </a:t>
            </a:r>
            <a:r>
              <a:rPr lang="en-US" sz="1800" dirty="0" err="1"/>
              <a:t>technograph</a:t>
            </a:r>
            <a:r>
              <a:rPr lang="en-US" sz="1800" dirty="0"/>
              <a:t> helps the technician and client visualize the relationships between devices, accounts, and people.</a:t>
            </a:r>
          </a:p>
        </p:txBody>
      </p:sp>
    </p:spTree>
    <p:extLst>
      <p:ext uri="{BB962C8B-B14F-4D97-AF65-F5344CB8AC3E}">
        <p14:creationId xmlns:p14="http://schemas.microsoft.com/office/powerpoint/2010/main" val="2934852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6ABE1-5D7C-456D-8E32-A0F2A7235962}"/>
              </a:ext>
            </a:extLst>
          </p:cNvPr>
          <p:cNvSpPr>
            <a:spLocks noGrp="1"/>
          </p:cNvSpPr>
          <p:nvPr>
            <p:ph type="title"/>
          </p:nvPr>
        </p:nvSpPr>
        <p:spPr/>
        <p:txBody>
          <a:bodyPr>
            <a:normAutofit/>
          </a:bodyPr>
          <a:lstStyle/>
          <a:p>
            <a:r>
              <a:rPr lang="en-US" sz="2800" dirty="0"/>
              <a:t>CreepRank Algorithm</a:t>
            </a:r>
          </a:p>
        </p:txBody>
      </p:sp>
      <p:pic>
        <p:nvPicPr>
          <p:cNvPr id="6" name="Content Placeholder 5" descr="Chart&#10;&#10;Description automatically generated">
            <a:extLst>
              <a:ext uri="{FF2B5EF4-FFF2-40B4-BE49-F238E27FC236}">
                <a16:creationId xmlns:a16="http://schemas.microsoft.com/office/drawing/2014/main" id="{40E9962D-AC6F-452A-BB12-AE5238F19696}"/>
              </a:ext>
            </a:extLst>
          </p:cNvPr>
          <p:cNvPicPr>
            <a:picLocks noGrp="1" noChangeAspect="1"/>
          </p:cNvPicPr>
          <p:nvPr>
            <p:ph idx="1"/>
          </p:nvPr>
        </p:nvPicPr>
        <p:blipFill>
          <a:blip r:embed="rId2"/>
          <a:stretch>
            <a:fillRect/>
          </a:stretch>
        </p:blipFill>
        <p:spPr>
          <a:xfrm>
            <a:off x="5188505" y="1753985"/>
            <a:ext cx="4825219" cy="2743200"/>
          </a:xfrm>
        </p:spPr>
      </p:pic>
      <p:sp>
        <p:nvSpPr>
          <p:cNvPr id="4" name="Text Placeholder 3">
            <a:extLst>
              <a:ext uri="{FF2B5EF4-FFF2-40B4-BE49-F238E27FC236}">
                <a16:creationId xmlns:a16="http://schemas.microsoft.com/office/drawing/2014/main" id="{A91AA9D6-EE16-4AF7-866B-70E4D689DE3C}"/>
              </a:ext>
            </a:extLst>
          </p:cNvPr>
          <p:cNvSpPr>
            <a:spLocks noGrp="1"/>
          </p:cNvSpPr>
          <p:nvPr>
            <p:ph type="body" sz="half" idx="2"/>
          </p:nvPr>
        </p:nvSpPr>
        <p:spPr/>
        <p:txBody>
          <a:bodyPr>
            <a:normAutofit fontScale="92500" lnSpcReduction="20000"/>
          </a:bodyPr>
          <a:lstStyle/>
          <a:p>
            <a:r>
              <a:rPr lang="en-US" sz="1800" dirty="0"/>
              <a:t>The CreepRank algorithm uses graph mining to compute scores using maximum a posteriori estimation using the principle of guilt by association: “software that disproportionately appears on the same device as known malware is, itself, likely to be malicious.”</a:t>
            </a:r>
          </a:p>
        </p:txBody>
      </p:sp>
    </p:spTree>
    <p:extLst>
      <p:ext uri="{BB962C8B-B14F-4D97-AF65-F5344CB8AC3E}">
        <p14:creationId xmlns:p14="http://schemas.microsoft.com/office/powerpoint/2010/main" val="225357384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{6D2EA0CF-7E18-4A23-8979-CF913288996B}tf03457452</Template>
  <TotalTime>525</TotalTime>
  <Words>2004</Words>
  <Application>Microsoft Office PowerPoint</Application>
  <PresentationFormat>Widescreen</PresentationFormat>
  <Paragraphs>404</Paragraphs>
  <Slides>30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Calibri Light</vt:lpstr>
      <vt:lpstr>Celestial</vt:lpstr>
      <vt:lpstr>Android Device Risk Assessment Tool</vt:lpstr>
      <vt:lpstr>Problems to Be Addressed</vt:lpstr>
      <vt:lpstr>Goals</vt:lpstr>
      <vt:lpstr>Threat Model</vt:lpstr>
      <vt:lpstr>BackgrounD</vt:lpstr>
      <vt:lpstr>IPV Spyware Discovery Tool (ISDi)</vt:lpstr>
      <vt:lpstr>Technology Assessment Questionnaire (TAQ)</vt:lpstr>
      <vt:lpstr>Technograph</vt:lpstr>
      <vt:lpstr>CreepRank Algorithm</vt:lpstr>
      <vt:lpstr>Dataset Description</vt:lpstr>
      <vt:lpstr>Types of Permissions</vt:lpstr>
      <vt:lpstr>Guilt by association</vt:lpstr>
      <vt:lpstr>VERY Dangerous Permissions</vt:lpstr>
      <vt:lpstr>Moderately Dangerous Permissions</vt:lpstr>
      <vt:lpstr>Less Dangerous Permissions</vt:lpstr>
      <vt:lpstr>Only Spyware Dangerous Permissions</vt:lpstr>
      <vt:lpstr>Only Popular Dangerous Permissions</vt:lpstr>
      <vt:lpstr>Shared Signature Permissions</vt:lpstr>
      <vt:lpstr>Only Spyware Signature Permissions</vt:lpstr>
      <vt:lpstr>Only Popular Signature Permissions</vt:lpstr>
      <vt:lpstr>Removed Permissions</vt:lpstr>
      <vt:lpstr>The Horoscope Application</vt:lpstr>
      <vt:lpstr>The Horoscope Application</vt:lpstr>
      <vt:lpstr>risk assessment tool</vt:lpstr>
      <vt:lpstr>Risk Assessment Tool</vt:lpstr>
      <vt:lpstr>  Evaluating Efficacy</vt:lpstr>
      <vt:lpstr>Limitations</vt:lpstr>
      <vt:lpstr>Implications</vt:lpstr>
      <vt:lpstr>Future Work</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Android Device Risk Assessment Tool</dc:title>
  <dc:creator>KCREARDO@uncg.edu</dc:creator>
  <cp:lastModifiedBy>KCREARDO@uncg.edu</cp:lastModifiedBy>
  <cp:revision>12</cp:revision>
  <dcterms:created xsi:type="dcterms:W3CDTF">2020-11-30T19:39:30Z</dcterms:created>
  <dcterms:modified xsi:type="dcterms:W3CDTF">2020-12-01T18:11:17Z</dcterms:modified>
</cp:coreProperties>
</file>